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notesMasterIdLst>
    <p:notesMasterId r:id="rId39"/>
  </p:notesMasterIdLst>
  <p:handoutMasterIdLst>
    <p:handoutMasterId r:id="rId40"/>
  </p:handoutMasterIdLst>
  <p:sldIdLst>
    <p:sldId id="257" r:id="rId2"/>
    <p:sldId id="411" r:id="rId3"/>
    <p:sldId id="412" r:id="rId4"/>
    <p:sldId id="369" r:id="rId5"/>
    <p:sldId id="371" r:id="rId6"/>
    <p:sldId id="272" r:id="rId7"/>
    <p:sldId id="273" r:id="rId8"/>
    <p:sldId id="372" r:id="rId9"/>
    <p:sldId id="389" r:id="rId10"/>
    <p:sldId id="373" r:id="rId11"/>
    <p:sldId id="376" r:id="rId12"/>
    <p:sldId id="375" r:id="rId13"/>
    <p:sldId id="377" r:id="rId14"/>
    <p:sldId id="378" r:id="rId15"/>
    <p:sldId id="391" r:id="rId16"/>
    <p:sldId id="381" r:id="rId17"/>
    <p:sldId id="388" r:id="rId18"/>
    <p:sldId id="382" r:id="rId19"/>
    <p:sldId id="386" r:id="rId20"/>
    <p:sldId id="390" r:id="rId21"/>
    <p:sldId id="410" r:id="rId22"/>
    <p:sldId id="394" r:id="rId23"/>
    <p:sldId id="395" r:id="rId24"/>
    <p:sldId id="396" r:id="rId25"/>
    <p:sldId id="397" r:id="rId26"/>
    <p:sldId id="415" r:id="rId27"/>
    <p:sldId id="398" r:id="rId28"/>
    <p:sldId id="399" r:id="rId29"/>
    <p:sldId id="400" r:id="rId30"/>
    <p:sldId id="401" r:id="rId31"/>
    <p:sldId id="417" r:id="rId32"/>
    <p:sldId id="403" r:id="rId33"/>
    <p:sldId id="405" r:id="rId34"/>
    <p:sldId id="406" r:id="rId35"/>
    <p:sldId id="407" r:id="rId36"/>
    <p:sldId id="413" r:id="rId37"/>
    <p:sldId id="416" r:id="rId38"/>
  </p:sldIdLst>
  <p:sldSz cx="9144000" cy="6858000" type="screen4x3"/>
  <p:notesSz cx="9601200" cy="7315200"/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1pPr>
    <a:lvl2pPr marL="4572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2pPr>
    <a:lvl3pPr marL="9144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3pPr>
    <a:lvl4pPr marL="13716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4pPr>
    <a:lvl5pPr marL="1828800" algn="ctr" rtl="0" fontAlgn="base">
      <a:spcBef>
        <a:spcPct val="0"/>
      </a:spcBef>
      <a:spcAft>
        <a:spcPct val="0"/>
      </a:spcAft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5pPr>
    <a:lvl6pPr marL="22860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6pPr>
    <a:lvl7pPr marL="27432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7pPr>
    <a:lvl8pPr marL="32004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8pPr>
    <a:lvl9pPr marL="3657600" algn="l" defTabSz="457200" rtl="0" eaLnBrk="1" latinLnBrk="0" hangingPunct="1">
      <a:defRPr sz="2000" b="1" kern="1200">
        <a:solidFill>
          <a:schemeClr val="tx1"/>
        </a:solidFill>
        <a:latin typeface="Courier New" pitchFamily="-1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99"/>
    <a:srgbClr val="92D050"/>
    <a:srgbClr val="CCFFFF"/>
    <a:srgbClr val="FFCC99"/>
    <a:srgbClr val="FF3300"/>
    <a:srgbClr val="FFCC00"/>
    <a:srgbClr val="009900"/>
    <a:srgbClr val="0000FF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617" autoAdjust="0"/>
    <p:restoredTop sz="74313" autoAdjust="0"/>
  </p:normalViewPr>
  <p:slideViewPr>
    <p:cSldViewPr snapToGrid="0">
      <p:cViewPr varScale="1">
        <p:scale>
          <a:sx n="92" d="100"/>
          <a:sy n="92" d="100"/>
        </p:scale>
        <p:origin x="2648" y="184"/>
      </p:cViewPr>
      <p:guideLst>
        <p:guide orient="horz" pos="2160"/>
        <p:guide pos="2880"/>
      </p:guideLst>
    </p:cSldViewPr>
  </p:slideViewPr>
  <p:outlineViewPr>
    <p:cViewPr>
      <p:scale>
        <a:sx n="100" d="100"/>
        <a:sy n="100" d="100"/>
      </p:scale>
      <p:origin x="0" y="0"/>
    </p:cViewPr>
  </p:outlineViewPr>
  <p:notesTextViewPr>
    <p:cViewPr>
      <p:scale>
        <a:sx n="200" d="100"/>
        <a:sy n="200" d="100"/>
      </p:scale>
      <p:origin x="0" y="0"/>
    </p:cViewPr>
  </p:notesTextViewPr>
  <p:sorterViewPr>
    <p:cViewPr>
      <p:scale>
        <a:sx n="118" d="100"/>
        <a:sy n="118" d="100"/>
      </p:scale>
      <p:origin x="0" y="0"/>
    </p:cViewPr>
  </p:sorterViewPr>
  <p:notesViewPr>
    <p:cSldViewPr snapToGrid="0">
      <p:cViewPr varScale="1">
        <p:scale>
          <a:sx n="152" d="100"/>
          <a:sy n="152" d="100"/>
        </p:scale>
        <p:origin x="4528" y="200"/>
      </p:cViewPr>
      <p:guideLst/>
    </p:cSldViewPr>
  </p:notesViewPr>
  <p:gridSpacing cx="38405" cy="38405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notesMaster" Target="notesMasters/notesMaster1.xml"/><Relationship Id="rId40" Type="http://schemas.openxmlformats.org/officeDocument/2006/relationships/handoutMaster" Target="handoutMasters/handoutMaster1.xml"/><Relationship Id="rId41" Type="http://schemas.openxmlformats.org/officeDocument/2006/relationships/presProps" Target="presProps.xml"/><Relationship Id="rId42" Type="http://schemas.openxmlformats.org/officeDocument/2006/relationships/viewProps" Target="viewProps.xml"/><Relationship Id="rId43" Type="http://schemas.openxmlformats.org/officeDocument/2006/relationships/theme" Target="theme/theme1.xml"/><Relationship Id="rId4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t" anchorCtr="0" compatLnSpc="1">
            <a:prstTxWarp prst="textNoShape">
              <a:avLst/>
            </a:prstTxWarp>
          </a:bodyPr>
          <a:lstStyle>
            <a:lvl1pPr algn="l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endParaRPr lang="en-US" b="0" dirty="0">
              <a:latin typeface="Arial Regular" charset="0"/>
            </a:endParaRPr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40265" y="0"/>
            <a:ext cx="4160936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endParaRPr lang="en-US" b="0" dirty="0">
              <a:latin typeface="Arial Regular" charset="0"/>
            </a:endParaRPr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9924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b" anchorCtr="0" compatLnSpc="1">
            <a:prstTxWarp prst="textNoShape">
              <a:avLst/>
            </a:prstTxWarp>
          </a:bodyPr>
          <a:lstStyle>
            <a:lvl1pPr algn="l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endParaRPr lang="en-US" b="0" dirty="0">
              <a:latin typeface="Arial Regular" charset="0"/>
            </a:endParaRPr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40265" y="6949924"/>
            <a:ext cx="4160936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45" tIns="48322" rIns="96645" bIns="48322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>
                <a:latin typeface="Courier New" pitchFamily="-107" charset="0"/>
              </a:defRPr>
            </a:lvl1pPr>
          </a:lstStyle>
          <a:p>
            <a:pPr>
              <a:defRPr/>
            </a:pPr>
            <a:fld id="{227F3E45-4A14-2D47-8F04-4BB42089EFB5}" type="slidenum">
              <a:rPr lang="en-US" b="0">
                <a:latin typeface="Arial Regular" charset="0"/>
              </a:rPr>
              <a:pPr>
                <a:defRPr/>
              </a:pPr>
              <a:t>‹#›</a:t>
            </a:fld>
            <a:endParaRPr lang="en-US" b="0" dirty="0">
              <a:latin typeface="Arial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95706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3.tiff>
</file>

<file path=ppt/media/image4.png>
</file>

<file path=ppt/media/image5.pn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>
            <a:lvl1pPr algn="l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613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5438180" y="0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>
            <a:lvl1pPr algn="r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434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2971800" y="549275"/>
            <a:ext cx="3657600" cy="2743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613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60538" y="3474963"/>
            <a:ext cx="7680127" cy="3291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17613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6948715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b" anchorCtr="0" compatLnSpc="1">
            <a:prstTxWarp prst="textNoShape">
              <a:avLst/>
            </a:prstTxWarp>
          </a:bodyPr>
          <a:lstStyle>
            <a:lvl1pPr algn="l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7613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438180" y="6948715"/>
            <a:ext cx="4160937" cy="3652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738" tIns="47869" rIns="95738" bIns="47869" numCol="1" anchor="b" anchorCtr="0" compatLnSpc="1">
            <a:prstTxWarp prst="textNoShape">
              <a:avLst/>
            </a:prstTxWarp>
          </a:bodyPr>
          <a:lstStyle>
            <a:lvl1pPr algn="r" defTabSz="957263">
              <a:defRPr sz="1300" b="0">
                <a:latin typeface="Times New Roman" pitchFamily="-107" charset="0"/>
              </a:defRPr>
            </a:lvl1pPr>
          </a:lstStyle>
          <a:p>
            <a:pPr>
              <a:defRPr/>
            </a:pPr>
            <a:fld id="{B069701C-02A1-CE43-ADB4-E98A80C283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15055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pitchFamily="-107" charset="-128"/>
        <a:cs typeface="ＭＳ Ｐゴシック" pitchFamily="-107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Times New Roman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3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3052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How does the view server decide which</a:t>
            </a:r>
            <a:r>
              <a:rPr lang="en-US" sz="1200" baseline="0" dirty="0" smtClean="0"/>
              <a:t> servers are working?</a:t>
            </a:r>
            <a:endParaRPr lang="en-US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The view server </a:t>
            </a:r>
            <a:r>
              <a:rPr lang="en-US" sz="1200" b="1" dirty="0" smtClean="0"/>
              <a:t>monitors liveness </a:t>
            </a:r>
            <a:r>
              <a:rPr lang="en-US" sz="1200" dirty="0" smtClean="0"/>
              <a:t>of the servers.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2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SEGUE: Let’s see now</a:t>
            </a:r>
            <a:r>
              <a:rPr lang="en-US" sz="1200" baseline="0" dirty="0" smtClean="0"/>
              <a:t> how the view server coordinates the replicas.</a:t>
            </a:r>
            <a:endParaRPr 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40762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b="1" dirty="0" smtClean="0"/>
              <a:t>The view server maintains a sequence of numbered views,</a:t>
            </a:r>
            <a:r>
              <a:rPr lang="en-US" sz="1400" b="1" baseline="0" dirty="0" smtClean="0"/>
              <a:t> in time.  </a:t>
            </a:r>
          </a:p>
          <a:p>
            <a:r>
              <a:rPr lang="en-US" sz="1400" b="0" dirty="0" smtClean="0"/>
              <a:t>* Suppose the primary fails.</a:t>
            </a:r>
          </a:p>
          <a:p>
            <a:r>
              <a:rPr lang="en-US" sz="1400" dirty="0" smtClean="0"/>
              <a:t>View server declares a new view #2,</a:t>
            </a:r>
            <a:r>
              <a:rPr lang="en-US" sz="1400" baseline="0" dirty="0" smtClean="0"/>
              <a:t> </a:t>
            </a:r>
            <a:r>
              <a:rPr lang="en-US" sz="1400" dirty="0" smtClean="0"/>
              <a:t>promotes the backup S2 to primary.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/>
              <a:t>* Then</a:t>
            </a:r>
            <a:r>
              <a:rPr lang="en-US" sz="1400" baseline="0" dirty="0" smtClean="0"/>
              <a:t> in the next view, the </a:t>
            </a:r>
            <a:r>
              <a:rPr lang="en-US" sz="1400" dirty="0" smtClean="0"/>
              <a:t>view server promotes an idle server to backup,</a:t>
            </a:r>
            <a:r>
              <a:rPr lang="en-US" sz="1400" baseline="0" dirty="0" smtClean="0"/>
              <a:t> so </a:t>
            </a:r>
            <a:r>
              <a:rPr lang="en-US" sz="1400" dirty="0" smtClean="0"/>
              <a:t>now it’s okay if the new primary fails.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/>
              <a:t>* Then</a:t>
            </a:r>
            <a:r>
              <a:rPr lang="en-US" sz="1400" baseline="0" dirty="0" smtClean="0"/>
              <a:t> the </a:t>
            </a:r>
            <a:r>
              <a:rPr lang="en-US" sz="1400" dirty="0" smtClean="0"/>
              <a:t>primary begins the</a:t>
            </a:r>
            <a:r>
              <a:rPr lang="en-US" sz="1400" baseline="0" dirty="0" smtClean="0"/>
              <a:t> process of</a:t>
            </a:r>
            <a:r>
              <a:rPr lang="en-US" sz="1400" dirty="0" smtClean="0"/>
              <a:t> initializing the new backup’s state.</a:t>
            </a:r>
            <a:endParaRPr lang="en-US" sz="1400" baseline="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400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dirty="0" smtClean="0"/>
              <a:t>SEGUE: So</a:t>
            </a:r>
            <a:r>
              <a:rPr lang="en-US" sz="1400" baseline="0" dirty="0" smtClean="0"/>
              <a:t> they may disagree on the current view number.</a:t>
            </a:r>
            <a:endParaRPr lang="en-US" sz="14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30311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400" b="1" dirty="0" smtClean="0"/>
              <a:t>If more than two, the others are “idle” servers.</a:t>
            </a:r>
          </a:p>
          <a:p>
            <a:pPr marL="1714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400" b="1" dirty="0" smtClean="0"/>
              <a:t>Correctness not compromised, just resilience to failure.</a:t>
            </a:r>
          </a:p>
          <a:p>
            <a:pPr marL="171450" marR="0" lvl="1" indent="-1714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sz="1400" b="1" dirty="0" smtClean="0"/>
              <a:t>Include</a:t>
            </a:r>
            <a:r>
              <a:rPr lang="en-US" sz="1400" b="1" baseline="0" dirty="0" smtClean="0"/>
              <a:t> view #: </a:t>
            </a:r>
            <a:r>
              <a:rPr lang="en-US" sz="1400" b="1" dirty="0" smtClean="0"/>
              <a:t>Allows receiver to know if caller is out of date,</a:t>
            </a:r>
            <a:r>
              <a:rPr lang="en-US" sz="1400" b="1" baseline="0" dirty="0" smtClean="0"/>
              <a:t> t</a:t>
            </a:r>
            <a:r>
              <a:rPr lang="en-US" sz="1400" b="1" dirty="0" smtClean="0"/>
              <a:t>hen receiver may tell caller.</a:t>
            </a:r>
            <a:r>
              <a:rPr lang="en-US" sz="1400" b="1" baseline="0" dirty="0" smtClean="0"/>
              <a:t>  </a:t>
            </a:r>
            <a:r>
              <a:rPr lang="en-US" sz="1400" b="1" dirty="0" smtClean="0"/>
              <a:t>Allows receiver to know whether it is out of date itself &amp; update itself.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5573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Couple</a:t>
            </a:r>
            <a:r>
              <a:rPr lang="en-US" b="1" baseline="0" dirty="0" smtClean="0"/>
              <a:t> </a:t>
            </a:r>
            <a:r>
              <a:rPr lang="en-US" b="1" dirty="0" smtClean="0"/>
              <a:t>issues surrounding</a:t>
            </a:r>
            <a:r>
              <a:rPr lang="en-US" b="1" baseline="0" dirty="0" smtClean="0"/>
              <a:t> how the view server and the replicas transition between views.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When we enter a new view, must ensure that the state of the primary is up-to-date so that it can process new ops with correct state.</a:t>
            </a:r>
          </a:p>
          <a:p>
            <a:endParaRPr lang="en-US" b="1" baseline="0" dirty="0" smtClean="0"/>
          </a:p>
          <a:p>
            <a:pPr marL="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i="1" dirty="0" smtClean="0"/>
              <a:t>Liveness</a:t>
            </a:r>
            <a:r>
              <a:rPr lang="en-US" i="1" baseline="0" dirty="0" smtClean="0"/>
              <a:t> detection timeout: </a:t>
            </a:r>
            <a:r>
              <a:rPr lang="en-US" i="1" dirty="0" smtClean="0"/>
              <a:t>Gives the backup</a:t>
            </a:r>
            <a:r>
              <a:rPr lang="en-US" i="1" baseline="0" dirty="0" smtClean="0"/>
              <a:t> </a:t>
            </a:r>
            <a:r>
              <a:rPr lang="en-US" i="1" dirty="0" smtClean="0"/>
              <a:t>time to acquire the state</a:t>
            </a:r>
          </a:p>
          <a:p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19314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Putting all this together, there’s a subtle issue: more than one server can think it is primary at</a:t>
            </a:r>
            <a:r>
              <a:rPr lang="en-US" b="1" baseline="0" dirty="0" smtClean="0"/>
              <a:t> the same time.</a:t>
            </a:r>
            <a:endParaRPr lang="en-US" b="1" dirty="0" smtClean="0"/>
          </a:p>
          <a:p>
            <a:endParaRPr lang="en-US" dirty="0" smtClean="0"/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Network breaks,</a:t>
            </a:r>
            <a:r>
              <a:rPr lang="en-US" baseline="0" dirty="0" smtClean="0"/>
              <a:t> so view server thinks S</a:t>
            </a:r>
            <a:r>
              <a:rPr lang="en-US" baseline="-25000" dirty="0" smtClean="0"/>
              <a:t>1</a:t>
            </a:r>
            <a:r>
              <a:rPr lang="en-US" baseline="0" dirty="0" smtClean="0"/>
              <a:t> is dead, so the view server makes a view change to view #2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In view #2, S</a:t>
            </a:r>
            <a:r>
              <a:rPr lang="en-US" baseline="-25000" dirty="0" smtClean="0"/>
              <a:t>2</a:t>
            </a:r>
            <a:r>
              <a:rPr lang="en-US" baseline="0" dirty="0" smtClean="0"/>
              <a:t> is the primary and the network works between view server and S</a:t>
            </a:r>
            <a:r>
              <a:rPr lang="en-US" baseline="-25000" dirty="0" smtClean="0"/>
              <a:t>2</a:t>
            </a:r>
            <a:r>
              <a:rPr lang="en-US" baseline="0" dirty="0" smtClean="0"/>
              <a:t>, so now we have a situation where both S1 and S2 think they are primary at the same time!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2033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It may be a while before the client and S</a:t>
            </a:r>
            <a:r>
              <a:rPr lang="en-US" b="1" baseline="-25000" dirty="0" smtClean="0"/>
              <a:t>2</a:t>
            </a:r>
            <a:r>
              <a:rPr lang="en-US" b="1" dirty="0" smtClean="0"/>
              <a:t> hear about the new view (net).</a:t>
            </a:r>
          </a:p>
          <a:p>
            <a:endParaRPr lang="en-US" dirty="0" smtClean="0"/>
          </a:p>
          <a:p>
            <a:pPr marL="171450" indent="-171450">
              <a:buFont typeface="Arial" charset="0"/>
              <a:buChar char="•"/>
            </a:pPr>
            <a:r>
              <a:rPr lang="en-US" dirty="0" smtClean="0"/>
              <a:t>S</a:t>
            </a:r>
            <a:r>
              <a:rPr lang="en-US" baseline="-25000" dirty="0" smtClean="0"/>
              <a:t>1</a:t>
            </a:r>
            <a:r>
              <a:rPr lang="en-US" dirty="0" smtClean="0"/>
              <a:t> can</a:t>
            </a:r>
            <a:r>
              <a:rPr lang="en-US" baseline="0" dirty="0" smtClean="0"/>
              <a:t> process operations from clients and S</a:t>
            </a:r>
            <a:r>
              <a:rPr lang="en-US" baseline="-25000" dirty="0" smtClean="0"/>
              <a:t>2</a:t>
            </a:r>
            <a:r>
              <a:rPr lang="en-US" baseline="0" dirty="0" smtClean="0"/>
              <a:t> will accept and commit forwarded operations.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Then suppose the client hears about the new view: S</a:t>
            </a:r>
            <a:r>
              <a:rPr lang="en-US" baseline="-25000" dirty="0" smtClean="0"/>
              <a:t>2</a:t>
            </a:r>
            <a:r>
              <a:rPr lang="en-US" baseline="0" dirty="0" smtClean="0"/>
              <a:t> will reject operations</a:t>
            </a:r>
          </a:p>
          <a:p>
            <a:pPr marL="171450" indent="-171450">
              <a:buFont typeface="Arial" charset="0"/>
              <a:buChar char="•"/>
            </a:pPr>
            <a:r>
              <a:rPr lang="en-US" baseline="0" dirty="0" smtClean="0"/>
              <a:t>But this will trigger S2 to fetch a new view from server and the client can retry the operation successfully.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16478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n-US" b="1" dirty="0" smtClean="0"/>
              <a:t>So now thinking about how the system will behave after S</a:t>
            </a:r>
            <a:r>
              <a:rPr lang="en-US" b="1" baseline="-25000" dirty="0" smtClean="0"/>
              <a:t>2</a:t>
            </a:r>
            <a:r>
              <a:rPr lang="en-US" b="1" baseline="0" dirty="0" smtClean="0"/>
              <a:t> moves into the new view.</a:t>
            </a:r>
            <a:endParaRPr lang="en-US" b="1" dirty="0" smtClean="0"/>
          </a:p>
          <a:p>
            <a:pPr lvl="0"/>
            <a:endParaRPr lang="en-US" dirty="0" smtClean="0"/>
          </a:p>
          <a:p>
            <a:pPr marL="171450" lvl="0" indent="-171450">
              <a:buFont typeface="Arial" charset="0"/>
              <a:buChar char="•"/>
            </a:pPr>
            <a:r>
              <a:rPr lang="en-US" dirty="0" smtClean="0"/>
              <a:t>For clients who haven’t yet heard the new view, S</a:t>
            </a:r>
            <a:r>
              <a:rPr lang="en-US" baseline="-25000" dirty="0" smtClean="0"/>
              <a:t>1</a:t>
            </a:r>
            <a:r>
              <a:rPr lang="en-US" dirty="0" smtClean="0"/>
              <a:t> will forward operations to S</a:t>
            </a:r>
            <a:r>
              <a:rPr lang="en-US" baseline="-25000" dirty="0" smtClean="0"/>
              <a:t>2</a:t>
            </a:r>
            <a:r>
              <a:rPr lang="en-US" dirty="0" smtClean="0"/>
              <a:t>, but S</a:t>
            </a:r>
            <a:r>
              <a:rPr lang="en-US" baseline="-25000" dirty="0" smtClean="0"/>
              <a:t>2</a:t>
            </a:r>
            <a:r>
              <a:rPr lang="en-US" dirty="0" smtClean="0"/>
              <a:t> will reject them (it’s in the new view)</a:t>
            </a:r>
          </a:p>
          <a:p>
            <a:pPr marL="171450" lvl="0" indent="-171450">
              <a:buFont typeface="Arial" charset="0"/>
              <a:buChar char="•"/>
            </a:pPr>
            <a:r>
              <a:rPr lang="en-US" dirty="0" smtClean="0"/>
              <a:t>S</a:t>
            </a:r>
            <a:r>
              <a:rPr lang="en-US" baseline="-25000" dirty="0" smtClean="0"/>
              <a:t>1</a:t>
            </a:r>
            <a:r>
              <a:rPr lang="en-US" dirty="0" smtClean="0"/>
              <a:t> will then send an error to client, triggering the client to fetch a new view from server before it</a:t>
            </a:r>
            <a:r>
              <a:rPr lang="en-US" baseline="0" dirty="0" smtClean="0"/>
              <a:t> re-tries the operation</a:t>
            </a:r>
            <a:endParaRPr lang="en-US" dirty="0" smtClean="0"/>
          </a:p>
          <a:p>
            <a:pPr marL="171450" lvl="0" indent="-171450">
              <a:buFont typeface="Arial" charset="0"/>
              <a:buChar char="•"/>
            </a:pPr>
            <a:r>
              <a:rPr lang="en-US" dirty="0" smtClean="0"/>
              <a:t>Client will then successfully re-send operation to </a:t>
            </a:r>
            <a:r>
              <a:rPr lang="en-US" b="1" i="1" dirty="0" smtClean="0"/>
              <a:t>S</a:t>
            </a:r>
            <a:r>
              <a:rPr lang="en-US" b="1" i="1" baseline="-25000" dirty="0" smtClean="0"/>
              <a:t>2 </a:t>
            </a:r>
            <a:r>
              <a:rPr lang="en-US" b="0" i="0" baseline="0" dirty="0" smtClean="0"/>
              <a:t>(</a:t>
            </a:r>
            <a:r>
              <a:rPr lang="en-US" b="0" i="0" u="sng" baseline="0" dirty="0" smtClean="0"/>
              <a:t>new view primary</a:t>
            </a:r>
            <a:r>
              <a:rPr lang="en-US" b="0" i="0" baseline="0" dirty="0" smtClean="0"/>
              <a:t>)</a:t>
            </a:r>
            <a:endParaRPr lang="en-US" b="1" i="1" baseline="-250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3543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Font typeface="Arial" charset="0"/>
              <a:buNone/>
            </a:pPr>
            <a:r>
              <a:rPr lang="en-US" b="1" dirty="0" smtClean="0"/>
              <a:t>The primary has serialized all operations into this log.</a:t>
            </a:r>
            <a:r>
              <a:rPr lang="en-US" b="1" baseline="0" dirty="0" smtClean="0"/>
              <a:t>  </a:t>
            </a:r>
            <a:r>
              <a:rPr lang="en-US" b="1" dirty="0" smtClean="0"/>
              <a:t>Current key value is the last value written into log.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01437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514350" marR="0" indent="-51435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Basic idea: Transfer a snapshot of the current key-value map.</a:t>
            </a:r>
          </a:p>
          <a:p>
            <a:pPr marL="514350" indent="-514350"/>
            <a:r>
              <a:rPr lang="en-US" dirty="0" smtClean="0"/>
              <a:t>The state transfer can</a:t>
            </a:r>
            <a:r>
              <a:rPr lang="en-US" baseline="0" dirty="0" smtClean="0"/>
              <a:t> be long, and meantime clients are making requests to the </a:t>
            </a:r>
            <a:r>
              <a:rPr lang="en-US" b="0" baseline="0" dirty="0" smtClean="0"/>
              <a:t>primary.  </a:t>
            </a:r>
          </a:p>
          <a:p>
            <a:pPr marL="514350" indent="-514350"/>
            <a:endParaRPr lang="en-US" b="1" baseline="0" dirty="0" smtClean="0"/>
          </a:p>
          <a:p>
            <a:pPr marL="514350" indent="-514350"/>
            <a:r>
              <a:rPr lang="en-US" b="1" baseline="0" dirty="0" smtClean="0"/>
              <a:t>Need to prevent the state from being corrupted.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0098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dirty="0" smtClean="0"/>
              <a:t>This ensures that a new primary has most of the state</a:t>
            </a:r>
            <a:r>
              <a:rPr lang="en-US" baseline="0" dirty="0" smtClean="0"/>
              <a:t> it needs when it becomes primary.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If a forwarded request arrives at a non-backup it’s because some combination of clients and primaries are in an old view and they need to hear about the new view.</a:t>
            </a:r>
          </a:p>
          <a:p>
            <a:pPr marL="228600" indent="-228600">
              <a:buAutoNum type="arabicPeriod"/>
            </a:pPr>
            <a:r>
              <a:rPr lang="en-US" dirty="0" smtClean="0"/>
              <a:t>If a non-primary gets a client request, it’s because the</a:t>
            </a:r>
            <a:r>
              <a:rPr lang="en-US" baseline="0" dirty="0" smtClean="0"/>
              <a:t> client was in an old view, so it should reject the request.</a:t>
            </a:r>
          </a:p>
          <a:p>
            <a:pPr marL="228600" indent="-228600">
              <a:buAutoNum type="arabicPeriod"/>
            </a:pPr>
            <a:r>
              <a:rPr lang="en-US" baseline="0" dirty="0" smtClean="0"/>
              <a:t>To prevent the state from being corrupted.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6984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 smtClean="0"/>
              <a:t>So what do we know so far about making services fault</a:t>
            </a:r>
            <a:r>
              <a:rPr lang="en-US" sz="1400" b="1" baseline="0" dirty="0" smtClean="0"/>
              <a:t> tolerant?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400" b="1" dirty="0" smtClean="0"/>
              <a:t>Distributed MR of lecture and Assignment 2</a:t>
            </a:r>
            <a:r>
              <a:rPr lang="is-IS" sz="1400" b="1" dirty="0" smtClean="0"/>
              <a:t>:</a:t>
            </a:r>
            <a:r>
              <a:rPr lang="is-IS" sz="1400" b="1" baseline="0" dirty="0" smtClean="0"/>
              <a:t> punted on fault tolerance.</a:t>
            </a:r>
            <a:endParaRPr lang="is-IS" sz="1400" b="1" dirty="0" smtClean="0"/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is-IS" sz="1400" b="1" dirty="0" smtClean="0"/>
          </a:p>
          <a:p>
            <a:pPr marL="342900" marR="0" lvl="0" indent="-342900" algn="l" defTabSz="4572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-1" charset="0"/>
              <a:buChar char="•"/>
              <a:tabLst/>
              <a:defRPr/>
            </a:pPr>
            <a:r>
              <a:rPr kumimoji="0" lang="en-US" sz="1400" b="1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ＭＳ Ｐゴシック" pitchFamily="-1" charset="-128"/>
              </a:rPr>
              <a:t>Workers</a:t>
            </a:r>
            <a:r>
              <a:rPr kumimoji="0" lang="en-US" sz="1400" b="0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ＭＳ Ｐゴシック" pitchFamily="-1" charset="-128"/>
              </a:rPr>
              <a:t> don’t maintain state, so handling worker failures is relatively easy:</a:t>
            </a:r>
          </a:p>
          <a:p>
            <a:pPr marL="742950" marR="0" lvl="1" indent="-285750" algn="l" defTabSz="4572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-1" charset="0"/>
              <a:buChar char="–"/>
              <a:tabLst/>
              <a:defRPr/>
            </a:pPr>
            <a:r>
              <a:rPr kumimoji="0" lang="en-US" sz="1400" b="0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+mn-cs"/>
              </a:rPr>
              <a:t>Intermediate files are </a:t>
            </a:r>
            <a:r>
              <a:rPr kumimoji="0" lang="en-US" sz="1400" b="1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+mn-cs"/>
              </a:rPr>
              <a:t>rebuilt</a:t>
            </a:r>
          </a:p>
          <a:p>
            <a:pPr marL="742950" marR="0" lvl="1" indent="-285750" algn="l" defTabSz="4572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-1" charset="0"/>
              <a:buChar char="–"/>
              <a:tabLst/>
              <a:defRPr/>
            </a:pPr>
            <a:r>
              <a:rPr kumimoji="0" lang="en-US" sz="1400" b="0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+mn-cs"/>
              </a:rPr>
              <a:t>Input, output files benefit from </a:t>
            </a:r>
            <a:r>
              <a:rPr kumimoji="0" lang="en-US" sz="1400" b="1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+mn-cs"/>
              </a:rPr>
              <a:t>GFS</a:t>
            </a:r>
            <a:r>
              <a:rPr kumimoji="0" lang="en-US" sz="1400" b="0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+mn-cs"/>
              </a:rPr>
              <a:t> </a:t>
            </a:r>
            <a:r>
              <a:rPr kumimoji="0" lang="en-US" sz="1400" b="1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+mn-cs"/>
              </a:rPr>
              <a:t>replication</a:t>
            </a:r>
            <a:endParaRPr kumimoji="0" lang="en-US" sz="1400" b="0" i="0" u="none" strike="noStrike" kern="1200" cap="none" spc="-50" normalizeH="0" baseline="0" noProof="0" dirty="0" smtClean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/>
              <a:ea typeface="ＭＳ Ｐゴシック" pitchFamily="-1" charset="-128"/>
              <a:cs typeface="ＭＳ Ｐゴシック" pitchFamily="-1" charset="-128"/>
            </a:endParaRPr>
          </a:p>
          <a:p>
            <a:pPr marL="342900" marR="0" lvl="0" indent="-342900" algn="l" defTabSz="4572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-1" charset="0"/>
              <a:buChar char="•"/>
              <a:tabLst/>
              <a:defRPr/>
            </a:pPr>
            <a:r>
              <a:rPr kumimoji="0" lang="en-US" sz="1400" b="0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ＭＳ Ｐゴシック" pitchFamily="-1" charset="-128"/>
              </a:rPr>
              <a:t>Only one master, ever.  The </a:t>
            </a:r>
            <a:r>
              <a:rPr kumimoji="0" lang="en-US" sz="1400" b="1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ＭＳ Ｐゴシック" pitchFamily="-1" charset="-128"/>
              </a:rPr>
              <a:t>master</a:t>
            </a:r>
            <a:r>
              <a:rPr kumimoji="0" lang="en-US" sz="1400" b="0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ＭＳ Ｐゴシック" pitchFamily="-1" charset="-128"/>
              </a:rPr>
              <a:t> does maintain state</a:t>
            </a:r>
          </a:p>
          <a:p>
            <a:pPr marL="742950" marR="0" lvl="1" indent="-285750" algn="l" defTabSz="457200" rtl="0" eaLnBrk="0" fontAlgn="base" latinLnBrk="0" hangingPunct="0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itchFamily="-1" charset="0"/>
              <a:buChar char="–"/>
              <a:tabLst/>
              <a:defRPr/>
            </a:pPr>
            <a:r>
              <a:rPr kumimoji="0" lang="en-US" sz="1400" b="1" i="0" u="none" strike="noStrike" kern="1200" cap="none" spc="-50" normalizeH="0" baseline="0" noProof="0" dirty="0" smtClean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+mn-cs"/>
              </a:rPr>
              <a:t>Punt to clients: clients must </a:t>
            </a:r>
            <a:r>
              <a:rPr kumimoji="0" lang="en-US" sz="1400" b="0" i="0" u="none" strike="noStrike" kern="1200" cap="none" spc="-50" normalizeH="0" baseline="0" noProof="0" dirty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/>
                <a:ea typeface="ＭＳ Ｐゴシック" pitchFamily="-1" charset="-128"/>
                <a:cs typeface="+mn-cs"/>
              </a:rPr>
              <a:t>re-submit jobs if/when master fails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lang="en-US" sz="1400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618949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Ambitious system – want to give an entire Virtual Machine the benefits of primary-backup replication.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57476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The backup executes identically to the primary</a:t>
            </a:r>
            <a:r>
              <a:rPr lang="en-US" b="1" baseline="0" dirty="0" smtClean="0"/>
              <a:t>, except with a small time lag.</a:t>
            </a: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89268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VM inputs: look at the VM as a black box,</a:t>
            </a:r>
            <a:r>
              <a:rPr lang="en-US" baseline="0" dirty="0" smtClean="0"/>
              <a:t> list </a:t>
            </a:r>
            <a:r>
              <a:rPr lang="en-US" dirty="0" smtClean="0"/>
              <a:t>all the information that flows into the VM.</a:t>
            </a:r>
          </a:p>
          <a:p>
            <a:endParaRPr lang="en-US" dirty="0" smtClean="0"/>
          </a:p>
          <a:p>
            <a:r>
              <a:rPr lang="en-US" dirty="0" smtClean="0"/>
              <a:t>VM</a:t>
            </a:r>
            <a:r>
              <a:rPr lang="en-US" baseline="0" dirty="0" smtClean="0"/>
              <a:t> outputs: Same thing for all the information that flows out of the VM.</a:t>
            </a:r>
          </a:p>
          <a:p>
            <a:endParaRPr lang="en-US" baseline="0" dirty="0" smtClean="0"/>
          </a:p>
          <a:p>
            <a:r>
              <a:rPr lang="en-US" b="1" baseline="0" dirty="0" smtClean="0"/>
              <a:t>Disk writes are considered an output because they go to the shared disk attached to both VMs.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7035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Over the logging channel, the primary sends all input events to the backup.  The primary generates its own output events to the real world.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6108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(Outline slide)  So we have a general ide</a:t>
            </a:r>
            <a:r>
              <a:rPr lang="en-US" b="1" baseline="0" dirty="0" smtClean="0"/>
              <a:t>a of how this works from the basic primary-backup design, but </a:t>
            </a:r>
            <a:r>
              <a:rPr lang="en-US" b="1" dirty="0" smtClean="0"/>
              <a:t>here are the subtle points that the VM-FT paper addresses.</a:t>
            </a:r>
          </a:p>
          <a:p>
            <a:endParaRPr lang="en-US" b="1" dirty="0" smtClean="0"/>
          </a:p>
          <a:p>
            <a:pPr marL="228600" indent="-228600">
              <a:buAutoNum type="arabicPeriod"/>
            </a:pPr>
            <a:r>
              <a:rPr lang="en-US" b="1" dirty="0" smtClean="0"/>
              <a:t>(Exact</a:t>
            </a:r>
            <a:r>
              <a:rPr lang="en-US" b="1" baseline="0" dirty="0" smtClean="0"/>
              <a:t> replica:) </a:t>
            </a:r>
            <a:r>
              <a:rPr lang="en-US" b="1" dirty="0" smtClean="0"/>
              <a:t>How to cope with non-determinism</a:t>
            </a:r>
          </a:p>
          <a:p>
            <a:pPr marL="228600" indent="-228600">
              <a:buAutoNum type="arabicPeriod"/>
            </a:pPr>
            <a:endParaRPr lang="en-US" b="1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35689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/>
              <a:t>Want to model VM as a deterministic state machine,</a:t>
            </a:r>
            <a:r>
              <a:rPr lang="en-US" sz="1200" b="1" baseline="0" dirty="0" smtClean="0"/>
              <a:t> </a:t>
            </a:r>
            <a:r>
              <a:rPr lang="en-US" b="1" dirty="0" smtClean="0"/>
              <a:t>so to do that we have to convert non-deterministic</a:t>
            </a:r>
            <a:r>
              <a:rPr lang="en-US" b="1" baseline="0" dirty="0" smtClean="0"/>
              <a:t> operations to deterministic operations so that state machine replication holds.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Inputs: packet</a:t>
            </a:r>
            <a:r>
              <a:rPr lang="en-US" baseline="0" dirty="0" smtClean="0"/>
              <a:t> with arbitrary data may arrive; arbitrary keystroke may arrive.</a:t>
            </a:r>
          </a:p>
          <a:p>
            <a:endParaRPr lang="en-US" dirty="0" smtClean="0"/>
          </a:p>
          <a:p>
            <a:r>
              <a:rPr lang="en-US" dirty="0" smtClean="0"/>
              <a:t>SEGUE: So once</a:t>
            </a:r>
            <a:r>
              <a:rPr lang="en-US" baseline="0" dirty="0" smtClean="0"/>
              <a:t> the primary has logged both causes of non-determinism, the backup can use this information.</a:t>
            </a: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9662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  <a:p>
            <a:r>
              <a:rPr lang="en-US" dirty="0" smtClean="0"/>
              <a:t>Needs to know when the next input event occurs, so backup lags behind primary by one input event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16641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So now we are</a:t>
            </a:r>
            <a:r>
              <a:rPr lang="en-US" b="1" baseline="0" dirty="0" smtClean="0"/>
              <a:t> reasoning about the output events that the system generates, in particular when the primary fails.  And their solution to this problem is called the fault tolerant (FT) protocol.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147070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="1" dirty="0" smtClean="0"/>
          </a:p>
          <a:p>
            <a:r>
              <a:rPr lang="en-US" b="1" dirty="0" smtClean="0"/>
              <a:t>&gt;&gt;&gt;</a:t>
            </a:r>
            <a:r>
              <a:rPr lang="en-US" b="1" baseline="0" dirty="0" smtClean="0"/>
              <a:t> </a:t>
            </a:r>
            <a:r>
              <a:rPr lang="en-US" b="1" dirty="0" smtClean="0"/>
              <a:t>Want to avoid contradictions</a:t>
            </a:r>
            <a:r>
              <a:rPr lang="en-US" b="1" baseline="0" dirty="0" smtClean="0"/>
              <a:t> between the primary and backup when it fails over.</a:t>
            </a:r>
          </a:p>
          <a:p>
            <a:endParaRPr lang="en-US" b="1" baseline="0" dirty="0" smtClean="0"/>
          </a:p>
          <a:p>
            <a:r>
              <a:rPr lang="en-US" b="1" baseline="0" dirty="0" smtClean="0"/>
              <a:t>SEGUE: Let’s see how inconsistencies can happen.</a:t>
            </a:r>
            <a:endParaRPr lang="en-US" b="1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8378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Suppose</a:t>
            </a:r>
            <a:r>
              <a:rPr lang="en-US" b="1" baseline="0" dirty="0" smtClean="0"/>
              <a:t> primary fails just after an output event.</a:t>
            </a:r>
            <a:endParaRPr lang="en-US" b="1" dirty="0" smtClean="0"/>
          </a:p>
          <a:p>
            <a:r>
              <a:rPr lang="en-US" dirty="0" smtClean="0"/>
              <a:t>The Backup</a:t>
            </a:r>
            <a:r>
              <a:rPr lang="en-US" baseline="0" dirty="0" smtClean="0"/>
              <a:t> doesn’t know what events were “in flight” at failure and whether they came before or after the output event.  The red event may have influenced the </a:t>
            </a:r>
            <a:r>
              <a:rPr lang="en-US" b="1" baseline="0" dirty="0" smtClean="0"/>
              <a:t>value</a:t>
            </a:r>
            <a:r>
              <a:rPr lang="en-US" baseline="0" dirty="0" smtClean="0"/>
              <a:t> of the output, the backup doesn’t know where in its execution stream to place it: before or after the output.</a:t>
            </a:r>
          </a:p>
          <a:p>
            <a:endParaRPr lang="en-US" baseline="0" dirty="0" smtClean="0"/>
          </a:p>
          <a:p>
            <a:r>
              <a:rPr lang="en-US" baseline="0" dirty="0" smtClean="0"/>
              <a:t>Primary also doesn’t know what the value of the output event was, so can’t fix it that way.</a:t>
            </a:r>
          </a:p>
          <a:p>
            <a:endParaRPr lang="en-US" baseline="0" dirty="0" smtClean="0"/>
          </a:p>
          <a:p>
            <a:r>
              <a:rPr lang="en-US" baseline="0" dirty="0" smtClean="0"/>
              <a:t>Subtle: Arbitrarily many events may have happened at primary unbeknownst to backup, can’t speculate!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639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b="1" dirty="0" smtClean="0"/>
              <a:t>How about totally ordered multicast for replicated servers that we saw in </a:t>
            </a:r>
            <a:r>
              <a:rPr lang="en-US" sz="1400" b="1" dirty="0" smtClean="0"/>
              <a:t>previous </a:t>
            </a:r>
            <a:r>
              <a:rPr lang="en-US" sz="1400" b="1" dirty="0" smtClean="0"/>
              <a:t>lecture?</a:t>
            </a:r>
          </a:p>
          <a:p>
            <a:endParaRPr lang="en-US" sz="1400" dirty="0" smtClean="0"/>
          </a:p>
          <a:p>
            <a:r>
              <a:rPr lang="en-US" sz="1400" dirty="0" smtClean="0"/>
              <a:t>Well, we had replication, so we did have failure</a:t>
            </a:r>
            <a:r>
              <a:rPr lang="en-US" sz="1400" baseline="0" dirty="0" smtClean="0"/>
              <a:t> tolerance in that sense, </a:t>
            </a:r>
            <a:r>
              <a:rPr lang="en-US" sz="1400" dirty="0" smtClean="0"/>
              <a:t>but what</a:t>
            </a:r>
            <a:r>
              <a:rPr lang="en-US" sz="1400" baseline="0" dirty="0" smtClean="0"/>
              <a:t> about if one server failed?  </a:t>
            </a:r>
            <a:r>
              <a:rPr lang="en-US" sz="1400" dirty="0" smtClean="0"/>
              <a:t>No</a:t>
            </a:r>
            <a:r>
              <a:rPr lang="en-US" sz="1400" baseline="0" dirty="0" smtClean="0"/>
              <a:t> story for having another server smoothly take over, so if one failed we’d be down to </a:t>
            </a:r>
            <a:r>
              <a:rPr lang="en-US" sz="1400" i="1" baseline="0" dirty="0" smtClean="0"/>
              <a:t>no replication</a:t>
            </a:r>
            <a:r>
              <a:rPr lang="en-US" sz="1400" baseline="0" dirty="0" smtClean="0"/>
              <a:t>.</a:t>
            </a: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716447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There are no other events in the backup’s log so it can reach the same state</a:t>
            </a:r>
            <a:r>
              <a:rPr lang="en-US" baseline="0" dirty="0" smtClean="0"/>
              <a:t> as the primary was when it made the output.</a:t>
            </a:r>
          </a:p>
          <a:p>
            <a:r>
              <a:rPr lang="en-US" baseline="0" dirty="0" smtClean="0"/>
              <a:t>Might output twice but that is okay – duplicate network packet or duplicate write to disk.</a:t>
            </a:r>
          </a:p>
          <a:p>
            <a:r>
              <a:rPr lang="en-US" baseline="0" dirty="0" smtClean="0"/>
              <a:t>Primary doesn’t need to delay execution, just outputs.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0773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Finally, avoiding</a:t>
            </a:r>
            <a:r>
              <a:rPr lang="en-US" baseline="0" dirty="0" smtClean="0"/>
              <a:t> split brain gets difficult when the logging channel breaks.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37343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This avoids split-brain.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50558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400" dirty="0" smtClean="0"/>
              <a:t>In our</a:t>
            </a:r>
            <a:r>
              <a:rPr lang="en-US" sz="1400" baseline="0" dirty="0" smtClean="0"/>
              <a:t> discussion of P-B, </a:t>
            </a:r>
            <a:r>
              <a:rPr lang="en-US" sz="1400" dirty="0" smtClean="0"/>
              <a:t>we will foreshadow issues that will lead us to two-phase</a:t>
            </a:r>
            <a:r>
              <a:rPr lang="en-US" sz="1400" baseline="0" dirty="0" smtClean="0"/>
              <a:t> commit and distributed consensus.</a:t>
            </a:r>
            <a:endParaRPr lang="en-US" sz="1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3501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SEGUE: Don't want clients to have to resubmit their jobs.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5081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145697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</a:t>
            </a:r>
            <a:r>
              <a:rPr lang="en-US" baseline="0" dirty="0" smtClean="0"/>
              <a:t> need to do this in the face of the usual challenges.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46320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 smtClean="0"/>
              <a:t>So let’s trace out the steps for</a:t>
            </a:r>
            <a:r>
              <a:rPr lang="en-US" b="1" baseline="0" dirty="0" smtClean="0"/>
              <a:t> an operation from the client, say put 1 to key </a:t>
            </a:r>
            <a:r>
              <a:rPr lang="en-US" b="1" i="1" baseline="0" dirty="0" smtClean="0"/>
              <a:t>x</a:t>
            </a:r>
            <a:r>
              <a:rPr lang="en-US" b="1" baseline="0" dirty="0" smtClean="0"/>
              <a:t>.</a:t>
            </a:r>
            <a:endParaRPr lang="en-US" b="1" dirty="0" smtClean="0"/>
          </a:p>
          <a:p>
            <a:endParaRPr lang="en-US" dirty="0" smtClean="0"/>
          </a:p>
          <a:p>
            <a:r>
              <a:rPr lang="en-US" dirty="0" smtClean="0"/>
              <a:t>3. This means that at </a:t>
            </a:r>
            <a:r>
              <a:rPr lang="en-US" baseline="0" dirty="0" smtClean="0"/>
              <a:t>the time the client hears an </a:t>
            </a:r>
            <a:r>
              <a:rPr lang="en-US" baseline="0" dirty="0" err="1" smtClean="0"/>
              <a:t>ack</a:t>
            </a:r>
            <a:r>
              <a:rPr lang="en-US" baseline="0" dirty="0" smtClean="0"/>
              <a:t>, the operation is definitely done on both the backup and the primary, so if either fails there is a record of the operation.</a:t>
            </a:r>
          </a:p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6835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Clients may not have</a:t>
            </a:r>
            <a:r>
              <a:rPr lang="en-US" baseline="0" dirty="0" smtClean="0"/>
              <a:t> up to date information about the current view.</a:t>
            </a:r>
            <a:endParaRPr lang="en-US" dirty="0" smtClean="0"/>
          </a:p>
          <a:p>
            <a:endParaRPr lang="en-US" dirty="0" smtClean="0"/>
          </a:p>
          <a:p>
            <a:pPr marL="0" marR="0" lvl="1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SEGUE: Will remove the assumption that view server</a:t>
            </a:r>
            <a:r>
              <a:rPr lang="en-US" baseline="0" dirty="0" smtClean="0"/>
              <a:t> never fails</a:t>
            </a:r>
            <a:r>
              <a:rPr lang="en-US" dirty="0" smtClean="0"/>
              <a:t> when we later discuss consensus protocols.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B069701C-02A1-CE43-ADB4-E98A80C283F2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635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685800"/>
            <a:ext cx="8382000" cy="1905000"/>
          </a:xfrm>
          <a:prstGeom prst="rect">
            <a:avLst/>
          </a:prstGeom>
        </p:spPr>
        <p:txBody>
          <a:bodyPr anchor="b"/>
          <a:lstStyle>
            <a:lvl1pPr algn="ctr"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4495800"/>
            <a:ext cx="6400800" cy="1752600"/>
          </a:xfrm>
        </p:spPr>
        <p:txBody>
          <a:bodyPr/>
          <a:lstStyle>
            <a:lvl1pPr marL="0" indent="0" algn="ctr">
              <a:buNone/>
              <a:defRPr sz="2800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52400" y="4343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867" y="2930654"/>
            <a:ext cx="3382266" cy="1100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9394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76507BD-F870-3947-B44E-E0FA9E0F08CD}" type="datetime1">
              <a:rPr lang="en-US" smtClean="0"/>
              <a:t>10/1/17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025072-9793-DD45-A50B-C84D5FD44B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1087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8DDBD9-92BA-EF41-ACBB-6E3908AD288C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1BDEDE-40D3-1C4C-B3CB-CF078D2D5C0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661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D48C9AF-7B9C-A049-91F7-F50B28F891E0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2E0B851-7313-6B4B-90F0-D21AC23BC81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7841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734F54E-245A-F84E-9199-FE2DBC902D65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B8A700-9ACA-CA49-8640-C2576E344D5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763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567694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03762E8-F47B-A84E-9BD3-5005B09C3C37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F1C1C3E-524C-584F-BE26-32C52DE4BAA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38589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6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2748A91-97A8-1E4A-B7DA-F9D845201F58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9111C5-E04E-4942-8174-12BB645D5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763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 spc="-10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65021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, Black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  <a:lvl2pPr>
              <a:defRPr sz="2600">
                <a:solidFill>
                  <a:schemeClr val="bg1"/>
                </a:solidFill>
              </a:defRPr>
            </a:lvl2pPr>
            <a:lvl3pPr>
              <a:defRPr sz="2600">
                <a:solidFill>
                  <a:schemeClr val="bg1"/>
                </a:solidFill>
              </a:defRPr>
            </a:lvl3pPr>
            <a:lvl4pPr>
              <a:defRPr sz="2600">
                <a:solidFill>
                  <a:schemeClr val="bg1"/>
                </a:solidFill>
              </a:defRPr>
            </a:lvl4pPr>
            <a:lvl5pPr>
              <a:defRPr sz="2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6AAB37-D57B-5349-8A73-F9D93383FA9F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9111C5-E04E-4942-8174-12BB645D5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763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 spc="-1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953289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Only, Black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178755"/>
            <a:ext cx="8763000" cy="6298245"/>
          </a:xfrm>
        </p:spPr>
        <p:txBody>
          <a:bodyPr>
            <a:normAutofit/>
          </a:bodyPr>
          <a:lstStyle>
            <a:lvl1pPr>
              <a:defRPr sz="2600">
                <a:solidFill>
                  <a:schemeClr val="bg1"/>
                </a:solidFill>
              </a:defRPr>
            </a:lvl1pPr>
            <a:lvl2pPr>
              <a:defRPr sz="2600">
                <a:solidFill>
                  <a:schemeClr val="bg1"/>
                </a:solidFill>
              </a:defRPr>
            </a:lvl2pPr>
            <a:lvl3pPr>
              <a:defRPr sz="2600">
                <a:solidFill>
                  <a:schemeClr val="bg1"/>
                </a:solidFill>
              </a:defRPr>
            </a:lvl3pPr>
            <a:lvl4pPr>
              <a:defRPr sz="2600">
                <a:solidFill>
                  <a:schemeClr val="bg1"/>
                </a:solidFill>
              </a:defRPr>
            </a:lvl4pPr>
            <a:lvl5pPr>
              <a:defRPr sz="26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E6AAB37-D57B-5349-8A73-F9D93383FA9F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29111C5-E04E-4942-8174-12BB645D56A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8044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, Blackou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E168DF-4358-664B-A04B-7A4BE79C5464}" type="datetime1">
              <a:rPr lang="en-US" smtClean="0"/>
              <a:t>10/1/17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025072-9793-DD45-A50B-C84D5FD44B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0541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A7A169D-6F4E-B845-A46E-D9EF1006DEEC}" type="datetime1">
              <a:rPr lang="en-US" smtClean="0"/>
              <a:t>10/1/17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5559B53-AEC7-9D43-BD4D-FB123296CDE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18725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5425" y="1470346"/>
            <a:ext cx="4340375" cy="4877434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199" y="1470346"/>
            <a:ext cx="4263565" cy="4877434"/>
          </a:xfrm>
        </p:spPr>
        <p:txBody>
          <a:bodyPr>
            <a:normAutofit/>
          </a:bodyPr>
          <a:lstStyle>
            <a:lvl1pPr>
              <a:defRPr sz="2600"/>
            </a:lvl1pPr>
            <a:lvl2pPr>
              <a:defRPr sz="2600"/>
            </a:lvl2pPr>
            <a:lvl3pPr>
              <a:defRPr sz="2600"/>
            </a:lvl3pPr>
            <a:lvl4pPr>
              <a:defRPr sz="2600"/>
            </a:lvl4pPr>
            <a:lvl5pPr>
              <a:defRPr sz="2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0A92CFD7-97C5-5045-B173-4D5413FF126D}" type="datetime1">
              <a:rPr lang="en-US" smtClean="0"/>
              <a:t>10/1/17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200562-6296-9E41-94C7-4DAE5BF4E44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759364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 spc="-10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cxnSp>
        <p:nvCxnSpPr>
          <p:cNvPr id="10" name="Straight Connector 9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5731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1535113"/>
            <a:ext cx="43449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400" y="2174875"/>
            <a:ext cx="43449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2703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2703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E26CB7C-5D96-A249-B040-C324F6CD9C3C}" type="datetime1">
              <a:rPr lang="en-US" smtClean="0"/>
              <a:t>10/1/17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D4929D7-7AD0-024D-8F69-58F7A677FF7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763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cxnSp>
        <p:nvCxnSpPr>
          <p:cNvPr id="12" name="Straight Connector 11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13578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32EFEA4-4857-C447-BE3C-D6F415301E39}" type="datetime1">
              <a:rPr lang="en-US" smtClean="0"/>
              <a:t>10/1/17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4934AC4-E5A6-0446-ADDB-6CB25A5DDD1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 bwMode="auto">
          <a:xfrm>
            <a:off x="152400" y="152400"/>
            <a:ext cx="8763000" cy="1066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80000"/>
              </a:lnSpc>
              <a:defRPr spc="-10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cxnSp>
        <p:nvCxnSpPr>
          <p:cNvPr id="8" name="Straight Connector 7"/>
          <p:cNvCxnSpPr/>
          <p:nvPr userDrawn="1"/>
        </p:nvCxnSpPr>
        <p:spPr>
          <a:xfrm>
            <a:off x="152400" y="1295400"/>
            <a:ext cx="8763000" cy="0"/>
          </a:xfrm>
          <a:prstGeom prst="line">
            <a:avLst/>
          </a:prstGeom>
          <a:ln>
            <a:solidFill>
              <a:srgbClr val="FF66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3722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152400" y="1447800"/>
            <a:ext cx="8763000" cy="502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36000" tIns="36000" rIns="36000" bIns="3600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52400" y="6553200"/>
            <a:ext cx="2133600" cy="2127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Arial Regular" charset="0"/>
              </a:defRPr>
            </a:lvl1pPr>
          </a:lstStyle>
          <a:p>
            <a:pPr>
              <a:defRPr/>
            </a:pPr>
            <a:fld id="{1FDAE6C9-274E-6947-97B4-79B28D53D9E0}" type="datetime1">
              <a:rPr lang="en-US" smtClean="0"/>
              <a:pPr>
                <a:defRPr/>
              </a:pPr>
              <a:t>10/1/17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553200"/>
            <a:ext cx="2895600" cy="2127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Arial Regular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781800" y="6553200"/>
            <a:ext cx="2133600" cy="212725"/>
          </a:xfrm>
          <a:prstGeom prst="rect">
            <a:avLst/>
          </a:prstGeom>
        </p:spPr>
        <p:txBody>
          <a:bodyPr vert="horz" lIns="36000" tIns="36000" rIns="36000" bIns="36000" rtlCol="0" anchor="ctr"/>
          <a:lstStyle>
            <a:lvl1pPr algn="r">
              <a:defRPr sz="1400" b="1">
                <a:solidFill>
                  <a:srgbClr val="FF6600"/>
                </a:solidFill>
                <a:latin typeface="+mn-lt"/>
              </a:defRPr>
            </a:lvl1pPr>
          </a:lstStyle>
          <a:p>
            <a:pPr>
              <a:defRPr/>
            </a:pPr>
            <a:fld id="{62406363-7E77-DB4B-97E5-317AD9418D5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13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4" r:id="rId1"/>
    <p:sldLayoutId id="2147483675" r:id="rId2"/>
    <p:sldLayoutId id="2147483685" r:id="rId3"/>
    <p:sldLayoutId id="2147483686" r:id="rId4"/>
    <p:sldLayoutId id="2147483687" r:id="rId5"/>
    <p:sldLayoutId id="2147483676" r:id="rId6"/>
    <p:sldLayoutId id="2147483677" r:id="rId7"/>
    <p:sldLayoutId id="2147483678" r:id="rId8"/>
    <p:sldLayoutId id="2147483679" r:id="rId9"/>
    <p:sldLayoutId id="2147483680" r:id="rId10"/>
    <p:sldLayoutId id="2147483681" r:id="rId11"/>
    <p:sldLayoutId id="2147483682" r:id="rId12"/>
    <p:sldLayoutId id="2147483683" r:id="rId13"/>
    <p:sldLayoutId id="2147483684" r:id="rId14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3600" b="1" kern="1200">
          <a:solidFill>
            <a:schemeClr val="tx1"/>
          </a:solidFill>
          <a:latin typeface="+mj-lt"/>
          <a:ea typeface="ＭＳ Ｐゴシック" pitchFamily="-1" charset="-128"/>
          <a:cs typeface="ＭＳ Ｐゴシック" pitchFamily="-1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rgbClr val="000090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-1" charset="0"/>
          <a:ea typeface="ＭＳ Ｐゴシック" pitchFamily="-1" charset="-128"/>
          <a:cs typeface="ＭＳ Ｐゴシック" pitchFamily="-1" charset="-128"/>
        </a:defRPr>
      </a:lvl9pPr>
    </p:titleStyle>
    <p:bodyStyle>
      <a:lvl1pPr marL="342900" indent="-3429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•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ＭＳ Ｐゴシック" pitchFamily="-1" charset="-128"/>
        </a:defRPr>
      </a:lvl1pPr>
      <a:lvl2pPr marL="742950" indent="-28575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–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2pPr>
      <a:lvl3pPr marL="1143000" indent="-2286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•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3pPr>
      <a:lvl4pPr marL="1600200" indent="-2286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–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4pPr>
      <a:lvl5pPr marL="2057400" indent="-228600" algn="l" defTabSz="457200" rtl="0" eaLnBrk="0" fontAlgn="base" hangingPunct="0">
        <a:lnSpc>
          <a:spcPct val="80000"/>
        </a:lnSpc>
        <a:spcBef>
          <a:spcPct val="20000"/>
        </a:spcBef>
        <a:spcAft>
          <a:spcPct val="0"/>
        </a:spcAft>
        <a:buFont typeface="Arial" pitchFamily="-1" charset="0"/>
        <a:buChar char="»"/>
        <a:defRPr sz="2400" kern="1200" spc="-50">
          <a:solidFill>
            <a:schemeClr val="tx1"/>
          </a:solidFill>
          <a:latin typeface="+mn-lt"/>
          <a:ea typeface="ＭＳ Ｐゴシック" pitchFamily="-1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emf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dl.acm.org/ft_gateway.cfm?id=1899932" TargetMode="Externa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7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7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tiff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29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Primary-Backup Replication</a:t>
            </a:r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81000" y="4495800"/>
            <a:ext cx="8382000" cy="1752600"/>
          </a:xfrm>
        </p:spPr>
        <p:txBody>
          <a:bodyPr>
            <a:normAutofit/>
          </a:bodyPr>
          <a:lstStyle/>
          <a:p>
            <a:r>
              <a:rPr lang="en-US" dirty="0"/>
              <a:t>CS 240: Computing Systems and Concurrency</a:t>
            </a:r>
          </a:p>
          <a:p>
            <a:r>
              <a:rPr lang="en-US" dirty="0"/>
              <a:t>Lecture </a:t>
            </a:r>
            <a:r>
              <a:rPr lang="en-US" dirty="0" smtClean="0"/>
              <a:t>7</a:t>
            </a:r>
            <a:endParaRPr lang="en-US" dirty="0"/>
          </a:p>
          <a:p>
            <a:endParaRPr lang="en-US" dirty="0"/>
          </a:p>
          <a:p>
            <a:r>
              <a:rPr lang="en-US" dirty="0"/>
              <a:t>Marco Canini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013176" y="6249436"/>
            <a:ext cx="71176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>
                <a:latin typeface="Arial" charset="0"/>
                <a:ea typeface="Arial" charset="0"/>
                <a:cs typeface="Arial" charset="0"/>
              </a:rPr>
              <a:t>Credits: Michael Freedman and Kyle Jamieson developed much of the original </a:t>
            </a:r>
            <a:r>
              <a:rPr lang="en-US" sz="1400" b="0" dirty="0" smtClean="0">
                <a:latin typeface="Arial" charset="0"/>
                <a:ea typeface="Arial" charset="0"/>
                <a:cs typeface="Arial" charset="0"/>
              </a:rPr>
              <a:t>material.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447800"/>
            <a:ext cx="8763000" cy="5029200"/>
          </a:xfrm>
        </p:spPr>
        <p:txBody>
          <a:bodyPr>
            <a:noAutofit/>
          </a:bodyPr>
          <a:lstStyle/>
          <a:p>
            <a:r>
              <a:rPr lang="en-US" sz="3200" dirty="0" smtClean="0"/>
              <a:t>A </a:t>
            </a:r>
            <a:r>
              <a:rPr lang="en-US" sz="3200" b="1" i="1" dirty="0" smtClean="0">
                <a:solidFill>
                  <a:schemeClr val="accent6">
                    <a:lumMod val="75000"/>
                  </a:schemeClr>
                </a:solidFill>
              </a:rPr>
              <a:t>view server </a:t>
            </a:r>
            <a:r>
              <a:rPr lang="en-US" sz="3200" dirty="0" smtClean="0"/>
              <a:t>decides who is primary, who is backup</a:t>
            </a:r>
          </a:p>
          <a:p>
            <a:pPr lvl="1"/>
            <a:r>
              <a:rPr lang="en-US" sz="3200" dirty="0" smtClean="0"/>
              <a:t>Clients and servers depend on view server</a:t>
            </a:r>
          </a:p>
          <a:p>
            <a:pPr lvl="2"/>
            <a:r>
              <a:rPr lang="en-US" sz="3200" dirty="0" smtClean="0"/>
              <a:t>Don’t decide on their own (might not agree)</a:t>
            </a:r>
          </a:p>
          <a:p>
            <a:pPr lvl="1"/>
            <a:endParaRPr lang="en-US" sz="3200" dirty="0"/>
          </a:p>
          <a:p>
            <a:r>
              <a:rPr lang="en-US" sz="3200" dirty="0" smtClean="0"/>
              <a:t>Challenge in designing the view service:</a:t>
            </a:r>
          </a:p>
          <a:p>
            <a:pPr lvl="1"/>
            <a:r>
              <a:rPr lang="en-US" sz="3200" dirty="0" smtClean="0"/>
              <a:t>Only want one primary at a time</a:t>
            </a:r>
          </a:p>
          <a:p>
            <a:pPr lvl="1"/>
            <a:r>
              <a:rPr lang="en-US" sz="3200" dirty="0" smtClean="0"/>
              <a:t>Careful protocol design needed</a:t>
            </a:r>
          </a:p>
          <a:p>
            <a:endParaRPr lang="en-US" sz="3200" dirty="0" smtClean="0"/>
          </a:p>
          <a:p>
            <a:r>
              <a:rPr lang="en-US" sz="3200" dirty="0" smtClean="0"/>
              <a:t>For now, </a:t>
            </a:r>
            <a:r>
              <a:rPr lang="en-US" sz="3200" b="1" dirty="0" smtClean="0"/>
              <a:t>assume</a:t>
            </a:r>
            <a:r>
              <a:rPr lang="en-US" sz="3200" dirty="0" smtClean="0"/>
              <a:t> view server </a:t>
            </a:r>
            <a:r>
              <a:rPr lang="en-US" sz="3200" b="1" dirty="0" smtClean="0">
                <a:solidFill>
                  <a:schemeClr val="accent6">
                    <a:lumMod val="75000"/>
                  </a:schemeClr>
                </a:solidFill>
              </a:rPr>
              <a:t>never fails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View server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61856" y="222504"/>
            <a:ext cx="608903" cy="9265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7458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Each replica periodically </a:t>
            </a:r>
            <a:r>
              <a:rPr lang="en-US" sz="3200" b="1" i="1" dirty="0" smtClean="0">
                <a:solidFill>
                  <a:schemeClr val="accent6">
                    <a:lumMod val="75000"/>
                  </a:schemeClr>
                </a:solidFill>
              </a:rPr>
              <a:t>pings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3200" dirty="0" smtClean="0"/>
              <a:t>the view server</a:t>
            </a:r>
          </a:p>
          <a:p>
            <a:pPr lvl="1"/>
            <a:r>
              <a:rPr lang="en-US" sz="3200" spc="-150" dirty="0" smtClean="0"/>
              <a:t>View server declares replica </a:t>
            </a:r>
            <a:r>
              <a:rPr lang="en-US" sz="3200" b="1" i="1" spc="-150" dirty="0" smtClean="0">
                <a:solidFill>
                  <a:schemeClr val="accent6">
                    <a:lumMod val="75000"/>
                  </a:schemeClr>
                </a:solidFill>
              </a:rPr>
              <a:t>dead</a:t>
            </a:r>
            <a:r>
              <a:rPr lang="en-US" sz="3200" spc="-15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3200" spc="-150" dirty="0" smtClean="0"/>
              <a:t>if it missed N pings in a row</a:t>
            </a:r>
          </a:p>
          <a:p>
            <a:pPr lvl="1"/>
            <a:r>
              <a:rPr lang="en-US" sz="3200" dirty="0" smtClean="0"/>
              <a:t>Considers the replica </a:t>
            </a:r>
            <a:r>
              <a:rPr lang="en-US" sz="3200" b="1" i="1" dirty="0" smtClean="0">
                <a:solidFill>
                  <a:schemeClr val="accent6">
                    <a:lumMod val="75000"/>
                  </a:schemeClr>
                </a:solidFill>
              </a:rPr>
              <a:t>alive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3200" dirty="0" smtClean="0"/>
              <a:t>after a single ping</a:t>
            </a:r>
          </a:p>
          <a:p>
            <a:pPr lvl="1"/>
            <a:endParaRPr lang="en-US" sz="3200" dirty="0" smtClean="0"/>
          </a:p>
          <a:p>
            <a:pPr lvl="1"/>
            <a:endParaRPr lang="en-US" sz="3200" dirty="0"/>
          </a:p>
          <a:p>
            <a:r>
              <a:rPr lang="en-US" sz="3200" i="1" dirty="0" smtClean="0"/>
              <a:t>Can a replica </a:t>
            </a:r>
            <a:r>
              <a:rPr lang="en-US" sz="3200" b="1" i="1" dirty="0" smtClean="0">
                <a:solidFill>
                  <a:srgbClr val="FF0000"/>
                </a:solidFill>
              </a:rPr>
              <a:t>be alive but declared “dead”</a:t>
            </a:r>
            <a:r>
              <a:rPr lang="en-US" sz="3200" i="1" dirty="0" smtClean="0"/>
              <a:t> by view server?</a:t>
            </a:r>
          </a:p>
          <a:p>
            <a:pPr lvl="1"/>
            <a:r>
              <a:rPr lang="en-US" sz="3200" dirty="0" smtClean="0"/>
              <a:t>Yes, in the case of network failure or partition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Monitoring server liveness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712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447800"/>
            <a:ext cx="8763000" cy="1087582"/>
          </a:xfrm>
        </p:spPr>
        <p:txBody>
          <a:bodyPr>
            <a:normAutofit/>
          </a:bodyPr>
          <a:lstStyle/>
          <a:p>
            <a:r>
              <a:rPr lang="en-US" sz="3200" b="1" i="1" spc="-100" dirty="0" smtClean="0">
                <a:solidFill>
                  <a:schemeClr val="accent6">
                    <a:lumMod val="75000"/>
                  </a:schemeClr>
                </a:solidFill>
              </a:rPr>
              <a:t>View</a:t>
            </a:r>
            <a:r>
              <a:rPr lang="en-US" sz="3200" i="1" spc="-100" dirty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3200" i="1" spc="-100" dirty="0" smtClean="0">
                <a:solidFill>
                  <a:schemeClr val="accent6">
                    <a:lumMod val="75000"/>
                  </a:schemeClr>
                </a:solidFill>
              </a:rPr>
              <a:t>= </a:t>
            </a:r>
            <a:r>
              <a:rPr lang="en-US" sz="3200" spc="-100" dirty="0" smtClean="0"/>
              <a:t>(view #, primary server, backup server)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-150" smtClean="0"/>
              <a:t>The view server decides the current view</a:t>
            </a:r>
            <a:endParaRPr lang="en-US" spc="-15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0842" y="2983764"/>
            <a:ext cx="737293" cy="1121968"/>
          </a:xfrm>
          <a:prstGeom prst="rect">
            <a:avLst/>
          </a:prstGeom>
        </p:spPr>
      </p:pic>
      <p:pic>
        <p:nvPicPr>
          <p:cNvPr id="7" name="Picture 1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95922" y="2690024"/>
            <a:ext cx="990600" cy="838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944676" y="3478347"/>
            <a:ext cx="16930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S</a:t>
            </a:r>
            <a:r>
              <a:rPr lang="en-US" baseline="-25000" dirty="0" smtClean="0">
                <a:latin typeface="+mn-lt"/>
              </a:rPr>
              <a:t>1</a:t>
            </a:r>
            <a:r>
              <a:rPr lang="en-US" dirty="0" smtClean="0">
                <a:latin typeface="+mn-lt"/>
              </a:rPr>
              <a:t> (Primary)</a:t>
            </a:r>
            <a:endParaRPr lang="en-US" dirty="0">
              <a:latin typeface="+mn-lt"/>
            </a:endParaRPr>
          </a:p>
        </p:txBody>
      </p:sp>
      <p:pic>
        <p:nvPicPr>
          <p:cNvPr id="10" name="Picture 1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3709" y="3664639"/>
            <a:ext cx="990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1" name="TextBox 10"/>
          <p:cNvSpPr txBox="1"/>
          <p:nvPr/>
        </p:nvSpPr>
        <p:spPr>
          <a:xfrm>
            <a:off x="6499332" y="4502839"/>
            <a:ext cx="16193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S</a:t>
            </a:r>
            <a:r>
              <a:rPr lang="en-US" baseline="-25000" dirty="0" smtClean="0">
                <a:latin typeface="+mn-lt"/>
              </a:rPr>
              <a:t>2</a:t>
            </a:r>
            <a:r>
              <a:rPr lang="en-US" dirty="0" smtClean="0">
                <a:latin typeface="+mn-lt"/>
              </a:rPr>
              <a:t> (Backup)</a:t>
            </a:r>
            <a:endParaRPr lang="en-US" dirty="0">
              <a:latin typeface="+mn-lt"/>
            </a:endParaRPr>
          </a:p>
        </p:txBody>
      </p:sp>
      <p:grpSp>
        <p:nvGrpSpPr>
          <p:cNvPr id="12" name="Group 11"/>
          <p:cNvGrpSpPr/>
          <p:nvPr/>
        </p:nvGrpSpPr>
        <p:grpSpPr>
          <a:xfrm>
            <a:off x="655205" y="3908998"/>
            <a:ext cx="896399" cy="993951"/>
            <a:chOff x="638579" y="1870364"/>
            <a:chExt cx="896399" cy="993951"/>
          </a:xfrm>
        </p:grpSpPr>
        <p:pic>
          <p:nvPicPr>
            <p:cNvPr id="13" name="Picture 20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8074" y="1870364"/>
              <a:ext cx="314036" cy="5938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638579" y="2464205"/>
              <a:ext cx="896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+mn-lt"/>
                </a:rPr>
                <a:t>Client</a:t>
              </a:r>
              <a:endParaRPr lang="en-US" dirty="0">
                <a:latin typeface="+mn-lt"/>
              </a:endParaRPr>
            </a:p>
          </p:txBody>
        </p:sp>
      </p:grpSp>
      <p:pic>
        <p:nvPicPr>
          <p:cNvPr id="16" name="Picture 1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43508" y="4866055"/>
            <a:ext cx="990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17" name="TextBox 16"/>
          <p:cNvSpPr txBox="1"/>
          <p:nvPr/>
        </p:nvSpPr>
        <p:spPr>
          <a:xfrm>
            <a:off x="5272788" y="5704255"/>
            <a:ext cx="11320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S</a:t>
            </a:r>
            <a:r>
              <a:rPr lang="en-US" baseline="-25000">
                <a:latin typeface="+mn-lt"/>
              </a:rPr>
              <a:t>3</a:t>
            </a:r>
            <a:r>
              <a:rPr lang="en-US" smtClean="0">
                <a:latin typeface="+mn-lt"/>
              </a:rPr>
              <a:t> (Idle)</a:t>
            </a:r>
            <a:endParaRPr lang="en-US" dirty="0">
              <a:latin typeface="+mn-lt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2691077" y="4148623"/>
            <a:ext cx="1539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(1, S</a:t>
            </a:r>
            <a:r>
              <a:rPr lang="en-US" sz="2400" b="0" baseline="-25000" dirty="0" smtClean="0"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, S</a:t>
            </a:r>
            <a:r>
              <a:rPr lang="en-US" sz="2400" b="0" baseline="-25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lang="en-US" sz="2400" b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2691078" y="4548733"/>
            <a:ext cx="1399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(2, S</a:t>
            </a:r>
            <a:r>
              <a:rPr lang="en-US" sz="2400" b="0" baseline="-25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, −)</a:t>
            </a:r>
            <a:endParaRPr lang="en-US" sz="2400" b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691077" y="4931370"/>
            <a:ext cx="1539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(3, S</a:t>
            </a:r>
            <a:r>
              <a:rPr lang="en-US" sz="2400" b="0" baseline="-25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, S</a:t>
            </a:r>
            <a:r>
              <a:rPr lang="en-US" sz="2400" b="0" baseline="-25000" dirty="0" smtClean="0">
                <a:latin typeface="Arial" charset="0"/>
                <a:ea typeface="Arial" charset="0"/>
                <a:cs typeface="Arial" charset="0"/>
              </a:rPr>
              <a:t>3</a:t>
            </a:r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lang="en-US" sz="2400" b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499332" y="4503707"/>
            <a:ext cx="164500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S</a:t>
            </a:r>
            <a:r>
              <a:rPr lang="en-US" baseline="-25000" dirty="0" smtClean="0">
                <a:latin typeface="+mn-lt"/>
              </a:rPr>
              <a:t>2</a:t>
            </a:r>
            <a:r>
              <a:rPr lang="en-US" dirty="0" smtClean="0">
                <a:latin typeface="+mn-lt"/>
              </a:rPr>
              <a:t> </a:t>
            </a:r>
            <a:r>
              <a:rPr lang="en-US" smtClean="0">
                <a:latin typeface="+mn-lt"/>
              </a:rPr>
              <a:t>(Primary)</a:t>
            </a:r>
            <a:endParaRPr lang="en-US" dirty="0">
              <a:latin typeface="+mn-lt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270061" y="5690492"/>
            <a:ext cx="161935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latin typeface="+mn-lt"/>
              </a:rPr>
              <a:t>S</a:t>
            </a:r>
            <a:r>
              <a:rPr lang="en-US" baseline="-25000" dirty="0">
                <a:latin typeface="+mn-lt"/>
              </a:rPr>
              <a:t>3</a:t>
            </a:r>
            <a:r>
              <a:rPr lang="en-US" dirty="0" smtClean="0">
                <a:latin typeface="+mn-lt"/>
              </a:rPr>
              <a:t> (Backup)</a:t>
            </a:r>
            <a:endParaRPr lang="en-US" dirty="0">
              <a:latin typeface="+mn-lt"/>
            </a:endParaRPr>
          </a:p>
        </p:txBody>
      </p:sp>
      <p:sp>
        <p:nvSpPr>
          <p:cNvPr id="24" name="Cross 23"/>
          <p:cNvSpPr/>
          <p:nvPr/>
        </p:nvSpPr>
        <p:spPr>
          <a:xfrm rot="2700000">
            <a:off x="5443343" y="2692191"/>
            <a:ext cx="695757" cy="696694"/>
          </a:xfrm>
          <a:prstGeom prst="plus">
            <a:avLst>
              <a:gd name="adj" fmla="val 42081"/>
            </a:avLst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0" b="0" dirty="0">
              <a:solidFill>
                <a:schemeClr val="tx1"/>
              </a:solidFill>
            </a:endParaRPr>
          </a:p>
        </p:txBody>
      </p:sp>
      <p:sp>
        <p:nvSpPr>
          <p:cNvPr id="25" name="Bent Arrow 24"/>
          <p:cNvSpPr/>
          <p:nvPr/>
        </p:nvSpPr>
        <p:spPr>
          <a:xfrm rot="16200000" flipH="1">
            <a:off x="5831024" y="3755571"/>
            <a:ext cx="829254" cy="1136116"/>
          </a:xfrm>
          <a:prstGeom prst="bentArrow">
            <a:avLst>
              <a:gd name="adj1" fmla="val 19979"/>
              <a:gd name="adj2" fmla="val 25000"/>
              <a:gd name="adj3" fmla="val 25000"/>
              <a:gd name="adj4" fmla="val 42748"/>
            </a:avLst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0" b="0" dirty="0">
              <a:solidFill>
                <a:schemeClr val="tx1"/>
              </a:solidFill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27520" y="2877964"/>
            <a:ext cx="8412760" cy="109401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dirty="0" smtClean="0">
                <a:solidFill>
                  <a:schemeClr val="tx1"/>
                </a:solidFill>
              </a:rPr>
              <a:t>Challenge: </a:t>
            </a:r>
            <a:r>
              <a:rPr lang="en-US" sz="3200" b="0" dirty="0" smtClean="0">
                <a:solidFill>
                  <a:schemeClr val="tx1"/>
                </a:solidFill>
              </a:rPr>
              <a:t>All parties make their own </a:t>
            </a:r>
            <a:r>
              <a:rPr lang="en-US" sz="3200" dirty="0" smtClean="0">
                <a:solidFill>
                  <a:schemeClr val="tx1"/>
                </a:solidFill>
              </a:rPr>
              <a:t>local</a:t>
            </a:r>
            <a:r>
              <a:rPr lang="en-US" sz="3200" b="0" dirty="0" smtClean="0">
                <a:solidFill>
                  <a:schemeClr val="tx1"/>
                </a:solidFill>
              </a:rPr>
              <a:t> </a:t>
            </a:r>
            <a:r>
              <a:rPr lang="en-US" sz="3200" dirty="0" smtClean="0">
                <a:solidFill>
                  <a:schemeClr val="tx1"/>
                </a:solidFill>
              </a:rPr>
              <a:t>decision</a:t>
            </a:r>
            <a:r>
              <a:rPr lang="en-US" sz="3200" b="0" dirty="0" smtClean="0">
                <a:solidFill>
                  <a:schemeClr val="tx1"/>
                </a:solidFill>
              </a:rPr>
              <a:t> of the current view number</a:t>
            </a:r>
            <a:endParaRPr lang="en-US" sz="3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232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7" grpId="0"/>
      <p:bldP spid="18" grpId="0"/>
      <p:bldP spid="19" grpId="0"/>
      <p:bldP spid="19" grpId="1"/>
      <p:bldP spid="20" grpId="0"/>
      <p:bldP spid="22" grpId="0"/>
      <p:bldP spid="23" grpId="0"/>
      <p:bldP spid="24" grpId="0" animBg="1"/>
      <p:bldP spid="25" grpId="0" animBg="1"/>
      <p:bldP spid="2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In general, any number of servers can ping view server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Okay to have a view with a primary and </a:t>
            </a:r>
            <a:r>
              <a:rPr lang="en-US" sz="2800" b="1" dirty="0" smtClean="0"/>
              <a:t>no backup</a:t>
            </a:r>
          </a:p>
          <a:p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Want everyone to </a:t>
            </a:r>
            <a:r>
              <a:rPr lang="en-US" sz="2800" b="1" dirty="0" smtClean="0"/>
              <a:t>agree</a:t>
            </a:r>
            <a:r>
              <a:rPr lang="en-US" sz="2800" dirty="0" smtClean="0"/>
              <a:t> on the </a:t>
            </a:r>
            <a:r>
              <a:rPr lang="en-US" sz="2800" b="1" dirty="0" smtClean="0"/>
              <a:t>view number</a:t>
            </a:r>
          </a:p>
          <a:p>
            <a:pPr lvl="1"/>
            <a:r>
              <a:rPr lang="en-US" sz="2800" b="1" dirty="0" smtClean="0"/>
              <a:t>Include</a:t>
            </a:r>
            <a:r>
              <a:rPr lang="en-US" sz="2800" dirty="0" smtClean="0"/>
              <a:t> the view # in RPCs between all parties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Agreeing on the current view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23651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i="1" dirty="0" smtClean="0"/>
              <a:t>How to ensure new primary has up-to-date state?</a:t>
            </a:r>
          </a:p>
          <a:p>
            <a:pPr lvl="1"/>
            <a:r>
              <a:rPr lang="en-US" dirty="0" smtClean="0"/>
              <a:t>Only promote a previous backup</a:t>
            </a:r>
          </a:p>
          <a:p>
            <a:pPr lvl="2"/>
            <a:r>
              <a:rPr lang="en-US" i="1" dirty="0" smtClean="0"/>
              <a:t>i.e.,</a:t>
            </a:r>
            <a:r>
              <a:rPr lang="en-US" dirty="0" smtClean="0"/>
              <a:t> don’t make a previously-idle server primary</a:t>
            </a:r>
            <a:endParaRPr lang="en-US" dirty="0"/>
          </a:p>
          <a:p>
            <a:pPr lvl="1"/>
            <a:r>
              <a:rPr lang="en-US" dirty="0" smtClean="0"/>
              <a:t>Set liveness detection timeout &gt; state transfer time</a:t>
            </a:r>
            <a:endParaRPr lang="en-US" dirty="0"/>
          </a:p>
          <a:p>
            <a:endParaRPr lang="en-US" i="1" spc="-150" dirty="0" smtClean="0"/>
          </a:p>
          <a:p>
            <a:endParaRPr lang="en-US" i="1" spc="-150" dirty="0" smtClean="0"/>
          </a:p>
          <a:p>
            <a:r>
              <a:rPr lang="en-US" i="1" spc="-150" dirty="0" smtClean="0"/>
              <a:t>How </a:t>
            </a:r>
            <a:r>
              <a:rPr lang="en-US" i="1" spc="-150" dirty="0"/>
              <a:t>does </a:t>
            </a:r>
            <a:r>
              <a:rPr lang="en-US" i="1" spc="-150" dirty="0" smtClean="0"/>
              <a:t>view </a:t>
            </a:r>
            <a:r>
              <a:rPr lang="en-US" i="1" spc="-150" dirty="0"/>
              <a:t>server know whether </a:t>
            </a:r>
            <a:r>
              <a:rPr lang="en-US" i="1" spc="-150" dirty="0" smtClean="0"/>
              <a:t>backup </a:t>
            </a:r>
            <a:r>
              <a:rPr lang="en-US" i="1" spc="-150" dirty="0"/>
              <a:t>is up to date?</a:t>
            </a:r>
          </a:p>
          <a:p>
            <a:pPr lvl="1"/>
            <a:r>
              <a:rPr lang="en-US" dirty="0" smtClean="0"/>
              <a:t>View server sends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view-change</a:t>
            </a:r>
            <a:r>
              <a:rPr lang="en-US" dirty="0" smtClean="0"/>
              <a:t> message to all</a:t>
            </a:r>
          </a:p>
          <a:p>
            <a:pPr lvl="1"/>
            <a:r>
              <a:rPr lang="en-US" dirty="0" smtClean="0"/>
              <a:t>Primary </a:t>
            </a:r>
            <a:r>
              <a:rPr lang="en-US" b="1" dirty="0"/>
              <a:t>must </a:t>
            </a:r>
            <a:r>
              <a:rPr lang="en-US" b="1" dirty="0" err="1"/>
              <a:t>ack</a:t>
            </a:r>
            <a:r>
              <a:rPr lang="en-US" b="1" dirty="0"/>
              <a:t> new </a:t>
            </a:r>
            <a:r>
              <a:rPr lang="en-US" b="1" dirty="0" smtClean="0"/>
              <a:t>view</a:t>
            </a:r>
            <a:r>
              <a:rPr lang="en-US" dirty="0"/>
              <a:t> </a:t>
            </a:r>
            <a:r>
              <a:rPr lang="en-US" dirty="0" smtClean="0"/>
              <a:t>once </a:t>
            </a:r>
            <a:r>
              <a:rPr lang="en-US" dirty="0"/>
              <a:t>backup is </a:t>
            </a:r>
            <a:r>
              <a:rPr lang="en-US" dirty="0" smtClean="0"/>
              <a:t>up-to-date</a:t>
            </a:r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View </a:t>
            </a:r>
            <a:r>
              <a:rPr lang="en-US" dirty="0"/>
              <a:t>server stays with current view until </a:t>
            </a:r>
            <a:r>
              <a:rPr lang="en-US" dirty="0" err="1"/>
              <a:t>ack</a:t>
            </a:r>
            <a:endParaRPr lang="en-US" dirty="0"/>
          </a:p>
          <a:p>
            <a:pPr lvl="2"/>
            <a:r>
              <a:rPr lang="en-US" dirty="0"/>
              <a:t>Even if primary has </a:t>
            </a:r>
            <a:r>
              <a:rPr lang="en-US" dirty="0" smtClean="0"/>
              <a:t>or </a:t>
            </a:r>
            <a:r>
              <a:rPr lang="en-US" u="sng" dirty="0" smtClean="0"/>
              <a:t>appears</a:t>
            </a:r>
            <a:r>
              <a:rPr lang="en-US" dirty="0" smtClean="0"/>
              <a:t> to have failed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Transitioning between views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415654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Split Brain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042" y="3013811"/>
            <a:ext cx="737293" cy="1121968"/>
          </a:xfrm>
          <a:prstGeom prst="rect">
            <a:avLst/>
          </a:prstGeom>
        </p:spPr>
      </p:pic>
      <p:pic>
        <p:nvPicPr>
          <p:cNvPr id="7" name="Picture 1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122" y="2720071"/>
            <a:ext cx="990600" cy="838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499040" y="2249781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S</a:t>
            </a:r>
            <a:r>
              <a:rPr lang="en-US" baseline="-25000" smtClean="0">
                <a:latin typeface="+mn-lt"/>
              </a:rPr>
              <a:t>1</a:t>
            </a:r>
            <a:endParaRPr lang="en-US" dirty="0">
              <a:latin typeface="+mn-lt"/>
            </a:endParaRPr>
          </a:p>
        </p:txBody>
      </p:sp>
      <p:pic>
        <p:nvPicPr>
          <p:cNvPr id="10" name="Picture 1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909" y="3694686"/>
            <a:ext cx="990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grpSp>
        <p:nvGrpSpPr>
          <p:cNvPr id="12" name="Group 11"/>
          <p:cNvGrpSpPr/>
          <p:nvPr/>
        </p:nvGrpSpPr>
        <p:grpSpPr>
          <a:xfrm>
            <a:off x="3848758" y="5441351"/>
            <a:ext cx="896399" cy="993951"/>
            <a:chOff x="638579" y="1870364"/>
            <a:chExt cx="896399" cy="993951"/>
          </a:xfrm>
        </p:grpSpPr>
        <p:pic>
          <p:nvPicPr>
            <p:cNvPr id="13" name="Picture 20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8074" y="1870364"/>
              <a:ext cx="314036" cy="5938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14" name="TextBox 13"/>
            <p:cNvSpPr txBox="1"/>
            <p:nvPr/>
          </p:nvSpPr>
          <p:spPr>
            <a:xfrm>
              <a:off x="638579" y="2464205"/>
              <a:ext cx="896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+mn-lt"/>
                </a:rPr>
                <a:t>Client</a:t>
              </a:r>
              <a:endParaRPr lang="en-US" dirty="0">
                <a:latin typeface="+mn-lt"/>
              </a:endParaRPr>
            </a:p>
          </p:txBody>
        </p:sp>
      </p:grpSp>
      <p:sp>
        <p:nvSpPr>
          <p:cNvPr id="18" name="TextBox 17"/>
          <p:cNvSpPr txBox="1"/>
          <p:nvPr/>
        </p:nvSpPr>
        <p:spPr>
          <a:xfrm>
            <a:off x="1624277" y="4178670"/>
            <a:ext cx="1539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(1, S</a:t>
            </a:r>
            <a:r>
              <a:rPr lang="en-US" sz="2400" b="0" baseline="-25000" dirty="0" smtClean="0"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, S</a:t>
            </a:r>
            <a:r>
              <a:rPr lang="en-US" sz="2400" b="0" baseline="-25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)</a:t>
            </a:r>
            <a:endParaRPr lang="en-US" sz="2400" b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624278" y="4578780"/>
            <a:ext cx="1399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(2, S</a:t>
            </a:r>
            <a:r>
              <a:rPr lang="en-US" sz="2400" b="0" baseline="-25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, −)</a:t>
            </a:r>
            <a:endParaRPr lang="en-US" sz="2400" b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6737509" y="3735669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S</a:t>
            </a:r>
            <a:r>
              <a:rPr lang="en-US" baseline="-25000" smtClean="0">
                <a:latin typeface="+mn-lt"/>
              </a:rPr>
              <a:t>2</a:t>
            </a:r>
            <a:endParaRPr lang="en-US" dirty="0">
              <a:latin typeface="+mn-lt"/>
            </a:endParaRPr>
          </a:p>
        </p:txBody>
      </p:sp>
      <p:cxnSp>
        <p:nvCxnSpPr>
          <p:cNvPr id="9" name="Straight Connector 8"/>
          <p:cNvCxnSpPr>
            <a:stCxn id="5" idx="3"/>
            <a:endCxn id="7" idx="1"/>
          </p:cNvCxnSpPr>
          <p:nvPr/>
        </p:nvCxnSpPr>
        <p:spPr>
          <a:xfrm flipV="1">
            <a:off x="2711335" y="3139171"/>
            <a:ext cx="1517787" cy="435624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Straight Connector 25"/>
          <p:cNvCxnSpPr>
            <a:stCxn id="13" idx="0"/>
            <a:endCxn id="7" idx="2"/>
          </p:cNvCxnSpPr>
          <p:nvPr/>
        </p:nvCxnSpPr>
        <p:spPr>
          <a:xfrm flipV="1">
            <a:off x="4305271" y="3558271"/>
            <a:ext cx="419151" cy="1883080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/>
          <p:cNvCxnSpPr>
            <a:stCxn id="13" idx="3"/>
            <a:endCxn id="10" idx="2"/>
          </p:cNvCxnSpPr>
          <p:nvPr/>
        </p:nvCxnSpPr>
        <p:spPr>
          <a:xfrm flipV="1">
            <a:off x="4462289" y="4532886"/>
            <a:ext cx="1779920" cy="1205386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/>
          <p:cNvCxnSpPr>
            <a:stCxn id="10" idx="0"/>
            <a:endCxn id="7" idx="3"/>
          </p:cNvCxnSpPr>
          <p:nvPr/>
        </p:nvCxnSpPr>
        <p:spPr>
          <a:xfrm flipH="1" flipV="1">
            <a:off x="5219722" y="3139171"/>
            <a:ext cx="1022487" cy="555515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Straight Connector 34"/>
          <p:cNvCxnSpPr>
            <a:stCxn id="5" idx="3"/>
            <a:endCxn id="10" idx="1"/>
          </p:cNvCxnSpPr>
          <p:nvPr/>
        </p:nvCxnSpPr>
        <p:spPr>
          <a:xfrm>
            <a:off x="2711335" y="3574795"/>
            <a:ext cx="3035574" cy="538991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Cross 23"/>
          <p:cNvSpPr/>
          <p:nvPr/>
        </p:nvSpPr>
        <p:spPr>
          <a:xfrm rot="2700000">
            <a:off x="3458913" y="3120291"/>
            <a:ext cx="369328" cy="369825"/>
          </a:xfrm>
          <a:prstGeom prst="plus">
            <a:avLst>
              <a:gd name="adj" fmla="val 38681"/>
            </a:avLst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0" b="0" dirty="0">
              <a:solidFill>
                <a:schemeClr val="tx1"/>
              </a:solidFill>
            </a:endParaRPr>
          </a:p>
        </p:txBody>
      </p:sp>
      <p:cxnSp>
        <p:nvCxnSpPr>
          <p:cNvPr id="38" name="Straight Connector 37"/>
          <p:cNvCxnSpPr>
            <a:stCxn id="13" idx="1"/>
            <a:endCxn id="5" idx="3"/>
          </p:cNvCxnSpPr>
          <p:nvPr/>
        </p:nvCxnSpPr>
        <p:spPr>
          <a:xfrm flipH="1" flipV="1">
            <a:off x="2711335" y="3574795"/>
            <a:ext cx="1436918" cy="2163477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4" name="TextBox 43"/>
          <p:cNvSpPr txBox="1"/>
          <p:nvPr/>
        </p:nvSpPr>
        <p:spPr>
          <a:xfrm>
            <a:off x="1391650" y="2674177"/>
            <a:ext cx="1632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View Server</a:t>
            </a:r>
            <a:endParaRPr lang="en-US" dirty="0">
              <a:latin typeface="+mn-lt"/>
            </a:endParaRPr>
          </a:p>
        </p:txBody>
      </p:sp>
      <p:sp>
        <p:nvSpPr>
          <p:cNvPr id="45" name="Cloud Callout 44"/>
          <p:cNvSpPr/>
          <p:nvPr/>
        </p:nvSpPr>
        <p:spPr>
          <a:xfrm>
            <a:off x="5041777" y="2111443"/>
            <a:ext cx="1740023" cy="652539"/>
          </a:xfrm>
          <a:prstGeom prst="cloudCallout">
            <a:avLst>
              <a:gd name="adj1" fmla="val -43792"/>
              <a:gd name="adj2" fmla="val 89710"/>
            </a:avLst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(1, S</a:t>
            </a:r>
            <a:r>
              <a:rPr lang="en-US" baseline="-25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S</a:t>
            </a:r>
            <a:r>
              <a:rPr lang="en-US" baseline="-25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</a:t>
            </a:r>
            <a:endParaRPr lang="en-US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46" name="Cloud Callout 45"/>
          <p:cNvSpPr/>
          <p:nvPr/>
        </p:nvSpPr>
        <p:spPr>
          <a:xfrm>
            <a:off x="5988381" y="4811051"/>
            <a:ext cx="1740023" cy="652539"/>
          </a:xfrm>
          <a:prstGeom prst="cloudCallout">
            <a:avLst>
              <a:gd name="adj1" fmla="val -26445"/>
              <a:gd name="adj2" fmla="val -92594"/>
            </a:avLst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(2, S</a:t>
            </a:r>
            <a:r>
              <a:rPr lang="en-US" baseline="-25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−)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06690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" presetClass="emph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19" grpId="0"/>
      <p:bldP spid="24" grpId="0" animBg="1"/>
      <p:bldP spid="45" grpId="0" animBg="1"/>
      <p:bldP spid="4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Server 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 in the old view</a:t>
            </a:r>
            <a:endParaRPr lang="en-US" sz="4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042" y="3013811"/>
            <a:ext cx="737293" cy="1121968"/>
          </a:xfrm>
          <a:prstGeom prst="rect">
            <a:avLst/>
          </a:prstGeom>
        </p:spPr>
      </p:pic>
      <p:pic>
        <p:nvPicPr>
          <p:cNvPr id="6" name="Picture 1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122" y="2720071"/>
            <a:ext cx="990600" cy="838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4499040" y="2249781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S</a:t>
            </a:r>
            <a:r>
              <a:rPr lang="en-US" baseline="-25000" smtClean="0">
                <a:latin typeface="+mn-lt"/>
              </a:rPr>
              <a:t>1</a:t>
            </a:r>
            <a:endParaRPr lang="en-US" dirty="0">
              <a:latin typeface="+mn-lt"/>
            </a:endParaRPr>
          </a:p>
        </p:txBody>
      </p:sp>
      <p:pic>
        <p:nvPicPr>
          <p:cNvPr id="8" name="Picture 1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909" y="3694686"/>
            <a:ext cx="990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grpSp>
        <p:nvGrpSpPr>
          <p:cNvPr id="9" name="Group 8"/>
          <p:cNvGrpSpPr/>
          <p:nvPr/>
        </p:nvGrpSpPr>
        <p:grpSpPr>
          <a:xfrm>
            <a:off x="3848758" y="5441351"/>
            <a:ext cx="896399" cy="993951"/>
            <a:chOff x="638579" y="1870364"/>
            <a:chExt cx="896399" cy="993951"/>
          </a:xfrm>
        </p:grpSpPr>
        <p:pic>
          <p:nvPicPr>
            <p:cNvPr id="10" name="Picture 20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8074" y="1870364"/>
              <a:ext cx="314036" cy="5938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11" name="TextBox 10"/>
            <p:cNvSpPr txBox="1"/>
            <p:nvPr/>
          </p:nvSpPr>
          <p:spPr>
            <a:xfrm>
              <a:off x="638579" y="2464205"/>
              <a:ext cx="896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+mn-lt"/>
                </a:rPr>
                <a:t>Client</a:t>
              </a:r>
              <a:endParaRPr lang="en-US" dirty="0">
                <a:latin typeface="+mn-lt"/>
              </a:endParaRPr>
            </a:p>
          </p:txBody>
        </p:sp>
      </p:grpSp>
      <p:sp>
        <p:nvSpPr>
          <p:cNvPr id="12" name="TextBox 11"/>
          <p:cNvSpPr txBox="1"/>
          <p:nvPr/>
        </p:nvSpPr>
        <p:spPr>
          <a:xfrm>
            <a:off x="1624277" y="4178670"/>
            <a:ext cx="1539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(1, S</a:t>
            </a:r>
            <a:r>
              <a:rPr lang="en-US" sz="2400" b="0" baseline="-25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sz="2400" b="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, S</a:t>
            </a:r>
            <a:r>
              <a:rPr lang="en-US" sz="2400" b="0" baseline="-25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b="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)</a:t>
            </a:r>
            <a:endParaRPr lang="en-US" sz="2400" b="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624278" y="4578780"/>
            <a:ext cx="1399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(2, S</a:t>
            </a:r>
            <a:r>
              <a:rPr lang="en-US" sz="2400" baseline="-25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−)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6737509" y="3735669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S</a:t>
            </a:r>
            <a:r>
              <a:rPr lang="en-US" baseline="-25000" smtClean="0">
                <a:latin typeface="+mn-lt"/>
              </a:rPr>
              <a:t>2</a:t>
            </a:r>
            <a:endParaRPr lang="en-US" dirty="0">
              <a:latin typeface="+mn-lt"/>
            </a:endParaRPr>
          </a:p>
        </p:txBody>
      </p:sp>
      <p:cxnSp>
        <p:nvCxnSpPr>
          <p:cNvPr id="15" name="Straight Connector 14"/>
          <p:cNvCxnSpPr>
            <a:stCxn id="8" idx="3"/>
            <a:endCxn id="10" idx="1"/>
          </p:cNvCxnSpPr>
          <p:nvPr/>
        </p:nvCxnSpPr>
        <p:spPr>
          <a:xfrm flipV="1">
            <a:off x="2711335" y="3139171"/>
            <a:ext cx="1517787" cy="435624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Straight Connector 15"/>
          <p:cNvCxnSpPr>
            <a:stCxn id="16" idx="0"/>
            <a:endCxn id="10" idx="2"/>
          </p:cNvCxnSpPr>
          <p:nvPr/>
        </p:nvCxnSpPr>
        <p:spPr>
          <a:xfrm flipV="1">
            <a:off x="4305271" y="3558271"/>
            <a:ext cx="419151" cy="1883080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6" idx="3"/>
            <a:endCxn id="13" idx="2"/>
          </p:cNvCxnSpPr>
          <p:nvPr/>
        </p:nvCxnSpPr>
        <p:spPr>
          <a:xfrm flipV="1">
            <a:off x="4462289" y="4532886"/>
            <a:ext cx="1779920" cy="1205386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3" idx="0"/>
            <a:endCxn id="10" idx="3"/>
          </p:cNvCxnSpPr>
          <p:nvPr/>
        </p:nvCxnSpPr>
        <p:spPr>
          <a:xfrm flipH="1" flipV="1">
            <a:off x="5219722" y="3139171"/>
            <a:ext cx="1022487" cy="555515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8" idx="3"/>
            <a:endCxn id="13" idx="1"/>
          </p:cNvCxnSpPr>
          <p:nvPr/>
        </p:nvCxnSpPr>
        <p:spPr>
          <a:xfrm>
            <a:off x="2711335" y="3574795"/>
            <a:ext cx="3035574" cy="538991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0" name="Cross 19"/>
          <p:cNvSpPr/>
          <p:nvPr/>
        </p:nvSpPr>
        <p:spPr>
          <a:xfrm rot="2700000">
            <a:off x="3458913" y="3120291"/>
            <a:ext cx="369328" cy="369825"/>
          </a:xfrm>
          <a:prstGeom prst="plus">
            <a:avLst>
              <a:gd name="adj" fmla="val 38681"/>
            </a:avLst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0" b="0" dirty="0">
              <a:solidFill>
                <a:schemeClr val="tx1"/>
              </a:solidFill>
            </a:endParaRPr>
          </a:p>
        </p:txBody>
      </p:sp>
      <p:cxnSp>
        <p:nvCxnSpPr>
          <p:cNvPr id="21" name="Straight Connector 20"/>
          <p:cNvCxnSpPr>
            <a:stCxn id="16" idx="1"/>
            <a:endCxn id="8" idx="3"/>
          </p:cNvCxnSpPr>
          <p:nvPr/>
        </p:nvCxnSpPr>
        <p:spPr>
          <a:xfrm flipH="1" flipV="1">
            <a:off x="2711335" y="3574795"/>
            <a:ext cx="1436918" cy="2163477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391650" y="2674177"/>
            <a:ext cx="1632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View Server</a:t>
            </a:r>
            <a:endParaRPr lang="en-US" dirty="0">
              <a:latin typeface="+mn-lt"/>
            </a:endParaRPr>
          </a:p>
        </p:txBody>
      </p:sp>
      <p:sp>
        <p:nvSpPr>
          <p:cNvPr id="23" name="Cloud Callout 22"/>
          <p:cNvSpPr/>
          <p:nvPr/>
        </p:nvSpPr>
        <p:spPr>
          <a:xfrm>
            <a:off x="5041777" y="2111443"/>
            <a:ext cx="1740023" cy="652539"/>
          </a:xfrm>
          <a:prstGeom prst="cloudCallout">
            <a:avLst>
              <a:gd name="adj1" fmla="val -43792"/>
              <a:gd name="adj2" fmla="val 89710"/>
            </a:avLst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(1, S</a:t>
            </a:r>
            <a:r>
              <a:rPr lang="en-US" baseline="-25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S</a:t>
            </a:r>
            <a:r>
              <a:rPr lang="en-US" baseline="-25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</a:t>
            </a:r>
            <a:endParaRPr lang="en-US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4" name="Cloud Callout 23"/>
          <p:cNvSpPr/>
          <p:nvPr/>
        </p:nvSpPr>
        <p:spPr>
          <a:xfrm>
            <a:off x="5988381" y="4811051"/>
            <a:ext cx="1740023" cy="652539"/>
          </a:xfrm>
          <a:prstGeom prst="cloudCallout">
            <a:avLst>
              <a:gd name="adj1" fmla="val -26445"/>
              <a:gd name="adj2" fmla="val -92594"/>
            </a:avLst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(1, S</a:t>
            </a:r>
            <a:r>
              <a:rPr lang="en-US" baseline="-25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S</a:t>
            </a:r>
            <a:r>
              <a:rPr lang="en-US" baseline="-25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5" name="Cloud Callout 34"/>
          <p:cNvSpPr/>
          <p:nvPr/>
        </p:nvSpPr>
        <p:spPr>
          <a:xfrm>
            <a:off x="3764733" y="4578780"/>
            <a:ext cx="1740023" cy="652539"/>
          </a:xfrm>
          <a:prstGeom prst="cloudCallout">
            <a:avLst>
              <a:gd name="adj1" fmla="val -9608"/>
              <a:gd name="adj2" fmla="val 97873"/>
            </a:avLst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(1, S</a:t>
            </a:r>
            <a:r>
              <a:rPr lang="en-US" baseline="-25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S</a:t>
            </a:r>
            <a:r>
              <a:rPr lang="en-US" baseline="-25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9" name="Cloud Callout 38"/>
          <p:cNvSpPr/>
          <p:nvPr/>
        </p:nvSpPr>
        <p:spPr>
          <a:xfrm>
            <a:off x="3760831" y="4571000"/>
            <a:ext cx="1740023" cy="652539"/>
          </a:xfrm>
          <a:prstGeom prst="cloudCallout">
            <a:avLst>
              <a:gd name="adj1" fmla="val -9608"/>
              <a:gd name="adj2" fmla="val 97873"/>
            </a:avLst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(2, S</a:t>
            </a:r>
            <a:r>
              <a:rPr lang="en-US" baseline="-25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−)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8" name="Freeform 37"/>
          <p:cNvSpPr/>
          <p:nvPr/>
        </p:nvSpPr>
        <p:spPr>
          <a:xfrm>
            <a:off x="4367814" y="3005601"/>
            <a:ext cx="1819922" cy="2347634"/>
          </a:xfrm>
          <a:custGeom>
            <a:avLst/>
            <a:gdLst>
              <a:gd name="connsiteX0" fmla="*/ 0 w 1819922"/>
              <a:gd name="connsiteY0" fmla="*/ 2347634 h 2347634"/>
              <a:gd name="connsiteX1" fmla="*/ 541537 w 1819922"/>
              <a:gd name="connsiteY1" fmla="*/ 66073 h 2347634"/>
              <a:gd name="connsiteX2" fmla="*/ 1819922 w 1819922"/>
              <a:gd name="connsiteY2" fmla="*/ 838430 h 23476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819922" h="2347634">
                <a:moveTo>
                  <a:pt x="0" y="2347634"/>
                </a:moveTo>
                <a:cubicBezTo>
                  <a:pt x="119108" y="1332620"/>
                  <a:pt x="238217" y="317607"/>
                  <a:pt x="541537" y="66073"/>
                </a:cubicBezTo>
                <a:cubicBezTo>
                  <a:pt x="844857" y="-185461"/>
                  <a:pt x="1332389" y="326484"/>
                  <a:pt x="1819922" y="838430"/>
                </a:cubicBezTo>
              </a:path>
            </a:pathLst>
          </a:custGeom>
          <a:noFill/>
          <a:ln w="57150">
            <a:solidFill>
              <a:srgbClr val="00B050"/>
            </a:solidFill>
            <a:prstDash val="solid"/>
            <a:headEnd type="arrow" w="med" len="med"/>
            <a:tailEnd type="arrow" w="med" len="me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43"/>
          <p:cNvGrpSpPr/>
          <p:nvPr/>
        </p:nvGrpSpPr>
        <p:grpSpPr>
          <a:xfrm>
            <a:off x="4634744" y="4485396"/>
            <a:ext cx="1390845" cy="978194"/>
            <a:chOff x="4634744" y="4485396"/>
            <a:chExt cx="1390845" cy="978194"/>
          </a:xfrm>
        </p:grpSpPr>
        <p:cxnSp>
          <p:nvCxnSpPr>
            <p:cNvPr id="42" name="Straight Arrow Connector 41"/>
            <p:cNvCxnSpPr/>
            <p:nvPr/>
          </p:nvCxnSpPr>
          <p:spPr>
            <a:xfrm flipV="1">
              <a:off x="4634744" y="4656533"/>
              <a:ext cx="1197885" cy="807057"/>
            </a:xfrm>
            <a:prstGeom prst="straightConnector1">
              <a:avLst/>
            </a:prstGeom>
            <a:ln>
              <a:prstDash val="solid"/>
              <a:headEnd type="none" w="med" len="med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43" name="Cross 42"/>
            <p:cNvSpPr/>
            <p:nvPr/>
          </p:nvSpPr>
          <p:spPr>
            <a:xfrm rot="2700000">
              <a:off x="5828751" y="4485264"/>
              <a:ext cx="196705" cy="196970"/>
            </a:xfrm>
            <a:prstGeom prst="plus">
              <a:avLst>
                <a:gd name="adj" fmla="val 30691"/>
              </a:avLst>
            </a:prstGeom>
            <a:solidFill>
              <a:srgbClr val="FF00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600" b="0" dirty="0">
                <a:solidFill>
                  <a:schemeClr val="tx1"/>
                </a:solidFill>
              </a:endParaRPr>
            </a:p>
          </p:txBody>
        </p:sp>
      </p:grpSp>
      <p:sp>
        <p:nvSpPr>
          <p:cNvPr id="45" name="Cloud Callout 44"/>
          <p:cNvSpPr/>
          <p:nvPr/>
        </p:nvSpPr>
        <p:spPr>
          <a:xfrm>
            <a:off x="5988380" y="4811051"/>
            <a:ext cx="1740023" cy="652539"/>
          </a:xfrm>
          <a:prstGeom prst="cloudCallout">
            <a:avLst>
              <a:gd name="adj1" fmla="val -26445"/>
              <a:gd name="adj2" fmla="val -92594"/>
            </a:avLst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(2, S</a:t>
            </a:r>
            <a:r>
              <a:rPr lang="en-US" baseline="-25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−)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7" name="Straight Arrow Connector 46"/>
          <p:cNvCxnSpPr/>
          <p:nvPr/>
        </p:nvCxnSpPr>
        <p:spPr>
          <a:xfrm flipV="1">
            <a:off x="4522379" y="4530377"/>
            <a:ext cx="1311710" cy="942435"/>
          </a:xfrm>
          <a:prstGeom prst="straightConnector1">
            <a:avLst/>
          </a:prstGeom>
          <a:ln w="57150">
            <a:solidFill>
              <a:srgbClr val="00B050"/>
            </a:solidFill>
            <a:prstDash val="solid"/>
            <a:headEnd type="arrow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Left Arrow 32"/>
          <p:cNvSpPr/>
          <p:nvPr/>
        </p:nvSpPr>
        <p:spPr>
          <a:xfrm rot="2700000">
            <a:off x="7522327" y="5436005"/>
            <a:ext cx="412153" cy="429836"/>
          </a:xfrm>
          <a:prstGeom prst="leftArrow">
            <a:avLst/>
          </a:prstGeom>
          <a:solidFill>
            <a:srgbClr val="FFFF00"/>
          </a:solidFill>
          <a:ln w="38100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07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 animBg="1"/>
      <p:bldP spid="35" grpId="0" animBg="1"/>
      <p:bldP spid="39" grpId="0" animBg="1"/>
      <p:bldP spid="38" grpId="0" animBg="1"/>
      <p:bldP spid="38" grpId="1" animBg="1"/>
      <p:bldP spid="45" grpId="0" animBg="1"/>
      <p:bldP spid="3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dirty="0" smtClean="0"/>
              <a:t>Server S</a:t>
            </a:r>
            <a:r>
              <a:rPr lang="en-US" sz="4000" baseline="-25000" dirty="0" smtClean="0"/>
              <a:t>2</a:t>
            </a:r>
            <a:r>
              <a:rPr lang="en-US" sz="4000" dirty="0" smtClean="0"/>
              <a:t> in the new view</a:t>
            </a:r>
            <a:endParaRPr lang="en-US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4042" y="3013811"/>
            <a:ext cx="737293" cy="1121968"/>
          </a:xfrm>
          <a:prstGeom prst="rect">
            <a:avLst/>
          </a:prstGeom>
        </p:spPr>
      </p:pic>
      <p:pic>
        <p:nvPicPr>
          <p:cNvPr id="7" name="Picture 18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29122" y="2720071"/>
            <a:ext cx="990600" cy="838200"/>
          </a:xfrm>
          <a:prstGeom prst="rect">
            <a:avLst/>
          </a:prstGeom>
          <a:solidFill>
            <a:srgbClr val="FF0000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499040" y="2249781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S</a:t>
            </a:r>
            <a:r>
              <a:rPr lang="en-US" baseline="-25000" smtClean="0">
                <a:latin typeface="+mn-lt"/>
              </a:rPr>
              <a:t>1</a:t>
            </a:r>
            <a:endParaRPr lang="en-US" dirty="0">
              <a:latin typeface="+mn-lt"/>
            </a:endParaRPr>
          </a:p>
        </p:txBody>
      </p:sp>
      <p:pic>
        <p:nvPicPr>
          <p:cNvPr id="9" name="Picture 19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46909" y="3694686"/>
            <a:ext cx="990600" cy="838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rgbClr val="000000">
                      <a:alpha val="74998"/>
                    </a:srgbClr>
                  </a:outerShdw>
                </a:effectLst>
              </a14:hiddenEffects>
            </a:ext>
          </a:extLst>
        </p:spPr>
      </p:pic>
      <p:grpSp>
        <p:nvGrpSpPr>
          <p:cNvPr id="10" name="Group 9"/>
          <p:cNvGrpSpPr/>
          <p:nvPr/>
        </p:nvGrpSpPr>
        <p:grpSpPr>
          <a:xfrm>
            <a:off x="3848758" y="5441351"/>
            <a:ext cx="896399" cy="993951"/>
            <a:chOff x="638579" y="1870364"/>
            <a:chExt cx="896399" cy="993951"/>
          </a:xfrm>
        </p:grpSpPr>
        <p:pic>
          <p:nvPicPr>
            <p:cNvPr id="11" name="Picture 20"/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8074" y="1870364"/>
              <a:ext cx="314036" cy="5938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12" name="TextBox 11"/>
            <p:cNvSpPr txBox="1"/>
            <p:nvPr/>
          </p:nvSpPr>
          <p:spPr>
            <a:xfrm>
              <a:off x="638579" y="2464205"/>
              <a:ext cx="896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+mn-lt"/>
                </a:rPr>
                <a:t>Client</a:t>
              </a:r>
              <a:endParaRPr lang="en-US" dirty="0">
                <a:latin typeface="+mn-lt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1624277" y="4178670"/>
            <a:ext cx="153920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(1, S</a:t>
            </a:r>
            <a:r>
              <a:rPr lang="en-US" sz="2400" b="0" baseline="-25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sz="2400" b="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, S</a:t>
            </a:r>
            <a:r>
              <a:rPr lang="en-US" sz="2400" b="0" baseline="-2500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b="0" dirty="0" smtClean="0">
                <a:solidFill>
                  <a:schemeClr val="bg1">
                    <a:lumMod val="50000"/>
                  </a:schemeClr>
                </a:solidFill>
                <a:latin typeface="Arial" charset="0"/>
                <a:ea typeface="Arial" charset="0"/>
                <a:cs typeface="Arial" charset="0"/>
              </a:rPr>
              <a:t>)</a:t>
            </a:r>
            <a:endParaRPr lang="en-US" sz="2400" b="0" dirty="0">
              <a:solidFill>
                <a:schemeClr val="bg1">
                  <a:lumMod val="50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1624278" y="4578780"/>
            <a:ext cx="13997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(2, S</a:t>
            </a:r>
            <a:r>
              <a:rPr lang="en-US" sz="2400" baseline="-25000" dirty="0" smtClean="0"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, −)</a:t>
            </a:r>
            <a:endParaRPr lang="en-US" sz="240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737509" y="3735669"/>
            <a:ext cx="4507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S</a:t>
            </a:r>
            <a:r>
              <a:rPr lang="en-US" baseline="-25000" smtClean="0">
                <a:latin typeface="+mn-lt"/>
              </a:rPr>
              <a:t>2</a:t>
            </a:r>
            <a:endParaRPr lang="en-US" dirty="0">
              <a:latin typeface="+mn-lt"/>
            </a:endParaRPr>
          </a:p>
        </p:txBody>
      </p:sp>
      <p:cxnSp>
        <p:nvCxnSpPr>
          <p:cNvPr id="16" name="Straight Connector 15"/>
          <p:cNvCxnSpPr>
            <a:stCxn id="12" idx="3"/>
            <a:endCxn id="14" idx="1"/>
          </p:cNvCxnSpPr>
          <p:nvPr/>
        </p:nvCxnSpPr>
        <p:spPr>
          <a:xfrm flipV="1">
            <a:off x="2711335" y="3139171"/>
            <a:ext cx="1517787" cy="435624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20" idx="0"/>
            <a:endCxn id="14" idx="2"/>
          </p:cNvCxnSpPr>
          <p:nvPr/>
        </p:nvCxnSpPr>
        <p:spPr>
          <a:xfrm flipV="1">
            <a:off x="4305271" y="3558271"/>
            <a:ext cx="419151" cy="1883080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20" idx="3"/>
            <a:endCxn id="17" idx="2"/>
          </p:cNvCxnSpPr>
          <p:nvPr/>
        </p:nvCxnSpPr>
        <p:spPr>
          <a:xfrm flipV="1">
            <a:off x="4462289" y="4532886"/>
            <a:ext cx="1779920" cy="1205386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/>
          <p:cNvCxnSpPr>
            <a:stCxn id="17" idx="0"/>
            <a:endCxn id="14" idx="3"/>
          </p:cNvCxnSpPr>
          <p:nvPr/>
        </p:nvCxnSpPr>
        <p:spPr>
          <a:xfrm flipH="1" flipV="1">
            <a:off x="5219722" y="3139171"/>
            <a:ext cx="1022487" cy="555515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2" idx="3"/>
            <a:endCxn id="17" idx="1"/>
          </p:cNvCxnSpPr>
          <p:nvPr/>
        </p:nvCxnSpPr>
        <p:spPr>
          <a:xfrm>
            <a:off x="2711335" y="3574795"/>
            <a:ext cx="3035574" cy="538991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1" name="Cross 20"/>
          <p:cNvSpPr/>
          <p:nvPr/>
        </p:nvSpPr>
        <p:spPr>
          <a:xfrm rot="2700000">
            <a:off x="3458913" y="3120291"/>
            <a:ext cx="369328" cy="369825"/>
          </a:xfrm>
          <a:prstGeom prst="plus">
            <a:avLst>
              <a:gd name="adj" fmla="val 38681"/>
            </a:avLst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600" b="0" dirty="0">
              <a:solidFill>
                <a:schemeClr val="tx1"/>
              </a:solidFill>
            </a:endParaRPr>
          </a:p>
        </p:txBody>
      </p:sp>
      <p:cxnSp>
        <p:nvCxnSpPr>
          <p:cNvPr id="22" name="Straight Connector 21"/>
          <p:cNvCxnSpPr>
            <a:stCxn id="20" idx="1"/>
            <a:endCxn id="12" idx="3"/>
          </p:cNvCxnSpPr>
          <p:nvPr/>
        </p:nvCxnSpPr>
        <p:spPr>
          <a:xfrm flipH="1" flipV="1">
            <a:off x="2711335" y="3574795"/>
            <a:ext cx="1436918" cy="2163477"/>
          </a:xfrm>
          <a:prstGeom prst="line">
            <a:avLst/>
          </a:prstGeom>
          <a:ln>
            <a:prstDash val="solid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1391650" y="2674177"/>
            <a:ext cx="1632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+mn-lt"/>
              </a:rPr>
              <a:t>View Server</a:t>
            </a:r>
            <a:endParaRPr lang="en-US" dirty="0">
              <a:latin typeface="+mn-lt"/>
            </a:endParaRPr>
          </a:p>
        </p:txBody>
      </p:sp>
      <p:sp>
        <p:nvSpPr>
          <p:cNvPr id="24" name="Cloud Callout 23"/>
          <p:cNvSpPr/>
          <p:nvPr/>
        </p:nvSpPr>
        <p:spPr>
          <a:xfrm>
            <a:off x="5041777" y="2111443"/>
            <a:ext cx="1740023" cy="652539"/>
          </a:xfrm>
          <a:prstGeom prst="cloudCallout">
            <a:avLst>
              <a:gd name="adj1" fmla="val -43792"/>
              <a:gd name="adj2" fmla="val 89710"/>
            </a:avLst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(1, S</a:t>
            </a:r>
            <a:r>
              <a:rPr lang="en-US" baseline="-25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S</a:t>
            </a:r>
            <a:r>
              <a:rPr lang="en-US" baseline="-2500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</a:t>
            </a:r>
            <a:endParaRPr lang="en-US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6" name="Cloud Callout 25"/>
          <p:cNvSpPr/>
          <p:nvPr/>
        </p:nvSpPr>
        <p:spPr>
          <a:xfrm>
            <a:off x="3764733" y="4578780"/>
            <a:ext cx="1740023" cy="652539"/>
          </a:xfrm>
          <a:prstGeom prst="cloudCallout">
            <a:avLst>
              <a:gd name="adj1" fmla="val -9608"/>
              <a:gd name="adj2" fmla="val 97873"/>
            </a:avLst>
          </a:prstGeom>
          <a:solidFill>
            <a:schemeClr val="accent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(1, S</a:t>
            </a:r>
            <a:r>
              <a:rPr lang="en-US" baseline="-25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1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S</a:t>
            </a:r>
            <a:r>
              <a:rPr lang="en-US" baseline="-25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)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7" name="Cloud Callout 26"/>
          <p:cNvSpPr/>
          <p:nvPr/>
        </p:nvSpPr>
        <p:spPr>
          <a:xfrm>
            <a:off x="3761313" y="4581837"/>
            <a:ext cx="1740023" cy="652539"/>
          </a:xfrm>
          <a:prstGeom prst="cloudCallout">
            <a:avLst>
              <a:gd name="adj1" fmla="val -9608"/>
              <a:gd name="adj2" fmla="val 97873"/>
            </a:avLst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(2, S</a:t>
            </a:r>
            <a:r>
              <a:rPr lang="en-US" baseline="-25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−)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5257129" y="3372610"/>
            <a:ext cx="726055" cy="420116"/>
            <a:chOff x="5299534" y="4261985"/>
            <a:chExt cx="726055" cy="420116"/>
          </a:xfrm>
        </p:grpSpPr>
        <p:cxnSp>
          <p:nvCxnSpPr>
            <p:cNvPr id="30" name="Straight Arrow Connector 29"/>
            <p:cNvCxnSpPr/>
            <p:nvPr/>
          </p:nvCxnSpPr>
          <p:spPr>
            <a:xfrm>
              <a:off x="5299534" y="4261985"/>
              <a:ext cx="486128" cy="292484"/>
            </a:xfrm>
            <a:prstGeom prst="straightConnector1">
              <a:avLst/>
            </a:prstGeom>
            <a:ln>
              <a:prstDash val="solid"/>
              <a:headEnd type="none" w="med" len="med"/>
              <a:tailEnd type="arrow"/>
            </a:ln>
            <a:effectLst/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sp>
          <p:nvSpPr>
            <p:cNvPr id="31" name="Cross 30"/>
            <p:cNvSpPr/>
            <p:nvPr/>
          </p:nvSpPr>
          <p:spPr>
            <a:xfrm rot="2700000">
              <a:off x="5828751" y="4485264"/>
              <a:ext cx="196705" cy="196970"/>
            </a:xfrm>
            <a:prstGeom prst="plus">
              <a:avLst>
                <a:gd name="adj" fmla="val 30691"/>
              </a:avLst>
            </a:prstGeom>
            <a:solidFill>
              <a:srgbClr val="FF0000"/>
            </a:solidFill>
            <a:ln w="28575">
              <a:solidFill>
                <a:schemeClr val="tx1"/>
              </a:solidFill>
              <a:prstDash val="solid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600" b="0" dirty="0">
                <a:solidFill>
                  <a:schemeClr val="tx1"/>
                </a:solidFill>
              </a:endParaRPr>
            </a:p>
          </p:txBody>
        </p:sp>
      </p:grpSp>
      <p:cxnSp>
        <p:nvCxnSpPr>
          <p:cNvPr id="33" name="Straight Arrow Connector 32"/>
          <p:cNvCxnSpPr/>
          <p:nvPr/>
        </p:nvCxnSpPr>
        <p:spPr>
          <a:xfrm flipV="1">
            <a:off x="4460259" y="3461993"/>
            <a:ext cx="428707" cy="1921742"/>
          </a:xfrm>
          <a:prstGeom prst="straightConnector1">
            <a:avLst/>
          </a:prstGeom>
          <a:ln w="57150">
            <a:solidFill>
              <a:srgbClr val="00B050"/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 flipV="1">
            <a:off x="4612659" y="4512922"/>
            <a:ext cx="1444634" cy="1023213"/>
          </a:xfrm>
          <a:prstGeom prst="straightConnector1">
            <a:avLst/>
          </a:prstGeom>
          <a:ln w="57150">
            <a:solidFill>
              <a:srgbClr val="00B050"/>
            </a:solidFill>
            <a:prstDash val="solid"/>
            <a:headEnd type="arrow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4" name="Cloud Callout 33"/>
          <p:cNvSpPr/>
          <p:nvPr/>
        </p:nvSpPr>
        <p:spPr>
          <a:xfrm>
            <a:off x="5988380" y="4811051"/>
            <a:ext cx="1740023" cy="652539"/>
          </a:xfrm>
          <a:prstGeom prst="cloudCallout">
            <a:avLst>
              <a:gd name="adj1" fmla="val -26445"/>
              <a:gd name="adj2" fmla="val -92594"/>
            </a:avLst>
          </a:prstGeom>
          <a:solidFill>
            <a:schemeClr val="tx2">
              <a:lumMod val="20000"/>
              <a:lumOff val="8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(2, S</a:t>
            </a:r>
            <a:r>
              <a:rPr lang="en-US" baseline="-25000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2</a:t>
            </a:r>
            <a:r>
              <a:rPr lang="en-US" dirty="0" smtClean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rPr>
              <a:t>, −)</a:t>
            </a:r>
            <a:endParaRPr lang="en-US" dirty="0">
              <a:solidFill>
                <a:schemeClr val="tx1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0423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447800"/>
            <a:ext cx="8763000" cy="2520193"/>
          </a:xfrm>
        </p:spPr>
        <p:txBody>
          <a:bodyPr>
            <a:noAutofit/>
          </a:bodyPr>
          <a:lstStyle/>
          <a:p>
            <a:r>
              <a:rPr lang="en-US" sz="2800" i="1" dirty="0" smtClean="0"/>
              <a:t>How does a new backup get the current state?</a:t>
            </a:r>
          </a:p>
          <a:p>
            <a:pPr lvl="1"/>
            <a:r>
              <a:rPr lang="en-US" sz="2800" dirty="0" smtClean="0"/>
              <a:t>If S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 is backup in view </a:t>
            </a:r>
            <a:r>
              <a:rPr lang="en-US" sz="2800" i="1" dirty="0" err="1" smtClean="0"/>
              <a:t>i</a:t>
            </a:r>
            <a:r>
              <a:rPr lang="en-US" sz="2800" dirty="0" smtClean="0"/>
              <a:t> but was not in view </a:t>
            </a:r>
            <a:r>
              <a:rPr lang="en-US" sz="2800" i="1" dirty="0" smtClean="0"/>
              <a:t>i</a:t>
            </a:r>
            <a:r>
              <a:rPr lang="en-US" sz="2800" dirty="0" smtClean="0"/>
              <a:t>−1</a:t>
            </a:r>
          </a:p>
          <a:p>
            <a:pPr lvl="1"/>
            <a:r>
              <a:rPr lang="en-US" sz="2800" dirty="0" smtClean="0"/>
              <a:t>S</a:t>
            </a:r>
            <a:r>
              <a:rPr lang="en-US" sz="2800" baseline="-25000" dirty="0" smtClean="0"/>
              <a:t>2</a:t>
            </a:r>
            <a:r>
              <a:rPr lang="en-US" sz="2800" dirty="0" smtClean="0"/>
              <a:t> asks primary to transfer the state</a:t>
            </a:r>
          </a:p>
          <a:p>
            <a:pPr lvl="1"/>
            <a:endParaRPr lang="en-US" sz="2800" i="1" dirty="0" smtClean="0"/>
          </a:p>
          <a:p>
            <a:pPr lvl="1"/>
            <a:endParaRPr lang="en-US" sz="2800" i="1" dirty="0" smtClean="0"/>
          </a:p>
          <a:p>
            <a:r>
              <a:rPr lang="en-US" sz="2800" dirty="0" smtClean="0"/>
              <a:t>One alternative: transfer the </a:t>
            </a:r>
            <a:r>
              <a:rPr lang="en-US" sz="2800" b="1" dirty="0" smtClean="0"/>
              <a:t>entire operation log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transfer via operation log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4024" y="4475766"/>
            <a:ext cx="7919751" cy="52322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ash"/>
          </a:ln>
        </p:spPr>
        <p:txBody>
          <a:bodyPr wrap="square" rtlCol="0">
            <a:spAutoFit/>
          </a:bodyPr>
          <a:lstStyle/>
          <a:p>
            <a:pPr marL="0" lvl="1"/>
            <a:r>
              <a:rPr lang="en-US" sz="2800" b="0" dirty="0">
                <a:latin typeface="Arial" charset="0"/>
                <a:ea typeface="Arial" charset="0"/>
                <a:cs typeface="Arial" charset="0"/>
              </a:rPr>
              <a:t>Simple, but </a:t>
            </a:r>
            <a:r>
              <a:rPr lang="en-US" sz="28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inefficient</a:t>
            </a:r>
            <a:r>
              <a:rPr lang="en-US" sz="2800" b="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b="0" dirty="0" smtClean="0">
                <a:latin typeface="Arial" charset="0"/>
                <a:ea typeface="Arial" charset="0"/>
                <a:cs typeface="Arial" charset="0"/>
              </a:rPr>
              <a:t>(operation log is long)</a:t>
            </a:r>
            <a:endParaRPr lang="en-US" sz="2800" b="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381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Every </a:t>
            </a:r>
            <a:r>
              <a:rPr lang="en-US" sz="2800" dirty="0"/>
              <a:t>op must be either </a:t>
            </a:r>
            <a:r>
              <a:rPr lang="en-US" sz="2800" b="1" dirty="0"/>
              <a:t>before</a:t>
            </a:r>
            <a:r>
              <a:rPr lang="en-US" sz="2800" dirty="0"/>
              <a:t> or </a:t>
            </a:r>
            <a:r>
              <a:rPr lang="en-US" sz="2800" b="1" dirty="0"/>
              <a:t>after</a:t>
            </a:r>
            <a:r>
              <a:rPr lang="en-US" sz="2800" dirty="0"/>
              <a:t> state transfer</a:t>
            </a:r>
          </a:p>
          <a:p>
            <a:pPr lvl="1"/>
            <a:r>
              <a:rPr lang="en-US" sz="2800" dirty="0"/>
              <a:t>If op </a:t>
            </a:r>
            <a:r>
              <a:rPr lang="en-US" sz="2800" b="1" dirty="0"/>
              <a:t>before</a:t>
            </a:r>
            <a:r>
              <a:rPr lang="en-US" sz="2800" dirty="0"/>
              <a:t> transfer, transfer must </a:t>
            </a:r>
            <a:r>
              <a:rPr lang="en-US" sz="2800" b="1" dirty="0"/>
              <a:t>reflect</a:t>
            </a:r>
            <a:r>
              <a:rPr lang="en-US" sz="2800" dirty="0"/>
              <a:t> </a:t>
            </a:r>
            <a:r>
              <a:rPr lang="en-US" sz="2800" dirty="0" smtClean="0"/>
              <a:t>op</a:t>
            </a:r>
            <a:endParaRPr lang="en-US" sz="2800" dirty="0"/>
          </a:p>
          <a:p>
            <a:pPr lvl="1"/>
            <a:r>
              <a:rPr lang="en-US" sz="2800" dirty="0"/>
              <a:t>If op </a:t>
            </a:r>
            <a:r>
              <a:rPr lang="en-US" sz="2800" b="1" dirty="0"/>
              <a:t>after</a:t>
            </a:r>
            <a:r>
              <a:rPr lang="en-US" sz="2800" dirty="0"/>
              <a:t> transfer, primary </a:t>
            </a:r>
            <a:r>
              <a:rPr lang="en-US" sz="2800" b="1" dirty="0"/>
              <a:t>forwards the op </a:t>
            </a:r>
            <a:r>
              <a:rPr lang="en-US" sz="2800" dirty="0" smtClean="0"/>
              <a:t>to the </a:t>
            </a:r>
            <a:r>
              <a:rPr lang="en-US" sz="2800" dirty="0"/>
              <a:t>backup after the state transfer finishes</a:t>
            </a:r>
          </a:p>
          <a:p>
            <a:pPr marL="914400" lvl="1" indent="-514350"/>
            <a:endParaRPr lang="en-US" sz="2800" dirty="0" smtClean="0"/>
          </a:p>
          <a:p>
            <a:pPr marL="914400" lvl="1" indent="-514350"/>
            <a:endParaRPr lang="en-US" sz="2800" dirty="0" smtClean="0"/>
          </a:p>
          <a:p>
            <a:pPr marL="514350" indent="-514350"/>
            <a:r>
              <a:rPr lang="en-US" sz="2800" dirty="0" smtClean="0"/>
              <a:t>If each client has only one RPC outstanding at a time, state = map + result of the last RPC from each client</a:t>
            </a:r>
          </a:p>
          <a:p>
            <a:pPr marL="914400" lvl="1" indent="-514350"/>
            <a:r>
              <a:rPr lang="en-US" sz="2800" dirty="0" smtClean="0"/>
              <a:t>(Had to save this anyway for “at most once” RPC)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transfer via snapshot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3483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06903" y="1537487"/>
            <a:ext cx="7607361" cy="5012327"/>
          </a:xfrm>
          <a:prstGeom prst="rect">
            <a:avLst/>
          </a:prstGeo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Fault Tolerance in MapReduce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52400" y="3347591"/>
            <a:ext cx="8763000" cy="107721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200" spc="-100" dirty="0" smtClean="0">
                <a:solidFill>
                  <a:schemeClr val="tx1"/>
                </a:solidFill>
              </a:rPr>
              <a:t>MapReduce</a:t>
            </a:r>
            <a:r>
              <a:rPr lang="en-US" sz="3200" b="0" spc="-100" dirty="0" smtClean="0">
                <a:solidFill>
                  <a:schemeClr val="tx1"/>
                </a:solidFill>
              </a:rPr>
              <a:t> used </a:t>
            </a:r>
            <a:r>
              <a:rPr lang="en-US" sz="3200" spc="-100" dirty="0" smtClean="0">
                <a:solidFill>
                  <a:schemeClr val="tx1"/>
                </a:solidFill>
              </a:rPr>
              <a:t>GFS</a:t>
            </a:r>
            <a:r>
              <a:rPr lang="en-US" sz="3200" b="0" spc="-100" dirty="0" smtClean="0">
                <a:solidFill>
                  <a:schemeClr val="tx1"/>
                </a:solidFill>
              </a:rPr>
              <a:t>, stateless workers, and </a:t>
            </a:r>
            <a:r>
              <a:rPr lang="en-US" sz="3200" spc="-100" dirty="0" smtClean="0">
                <a:solidFill>
                  <a:schemeClr val="tx1"/>
                </a:solidFill>
              </a:rPr>
              <a:t>clients themselves </a:t>
            </a:r>
            <a:r>
              <a:rPr lang="en-US" sz="3200" b="0" spc="-100" dirty="0" smtClean="0">
                <a:solidFill>
                  <a:schemeClr val="tx1"/>
                </a:solidFill>
              </a:rPr>
              <a:t>to achieve </a:t>
            </a:r>
            <a:r>
              <a:rPr lang="en-US" sz="3200" spc="-100" dirty="0" smtClean="0">
                <a:solidFill>
                  <a:schemeClr val="tx1"/>
                </a:solidFill>
              </a:rPr>
              <a:t>fault tolerance</a:t>
            </a:r>
          </a:p>
        </p:txBody>
      </p:sp>
    </p:spTree>
    <p:extLst>
      <p:ext uri="{BB962C8B-B14F-4D97-AF65-F5344CB8AC3E}">
        <p14:creationId xmlns:p14="http://schemas.microsoft.com/office/powerpoint/2010/main" val="1249999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spc="-150" dirty="0" smtClean="0"/>
              <a:t>View </a:t>
            </a:r>
            <a:r>
              <a:rPr lang="en-US" i="1" spc="-150" dirty="0" smtClean="0"/>
              <a:t>i</a:t>
            </a:r>
            <a:r>
              <a:rPr lang="en-US" spc="-150" dirty="0" smtClean="0"/>
              <a:t>’s </a:t>
            </a:r>
            <a:r>
              <a:rPr lang="en-US" b="1" spc="-150" dirty="0" smtClean="0"/>
              <a:t>primary</a:t>
            </a:r>
            <a:r>
              <a:rPr lang="en-US" spc="-150" dirty="0" smtClean="0"/>
              <a:t> </a:t>
            </a:r>
            <a:r>
              <a:rPr lang="en-US" spc="-150" dirty="0"/>
              <a:t>must have been </a:t>
            </a:r>
            <a:r>
              <a:rPr lang="en-US" spc="-150" dirty="0" smtClean="0"/>
              <a:t>primary/backup </a:t>
            </a:r>
            <a:r>
              <a:rPr lang="en-US" spc="-150" dirty="0"/>
              <a:t>in view </a:t>
            </a:r>
            <a:r>
              <a:rPr lang="en-US" i="1" spc="-150" dirty="0" smtClean="0"/>
              <a:t>i</a:t>
            </a:r>
            <a:r>
              <a:rPr lang="en-US" spc="-150" dirty="0" smtClean="0"/>
              <a:t>−1 </a:t>
            </a:r>
            <a:endParaRPr lang="en-US" spc="-150" dirty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 </a:t>
            </a:r>
            <a:r>
              <a:rPr lang="en-US" b="1" dirty="0" smtClean="0"/>
              <a:t>non-backup</a:t>
            </a:r>
            <a:r>
              <a:rPr lang="en-US" dirty="0" smtClean="0"/>
              <a:t> </a:t>
            </a:r>
            <a:r>
              <a:rPr lang="en-US" dirty="0"/>
              <a:t>must reject forwarded requests </a:t>
            </a:r>
          </a:p>
          <a:p>
            <a:pPr lvl="1"/>
            <a:r>
              <a:rPr lang="en-US" dirty="0" smtClean="0"/>
              <a:t>Backup </a:t>
            </a:r>
            <a:r>
              <a:rPr lang="en-US" dirty="0"/>
              <a:t>accepts forwarded requests only if they are </a:t>
            </a:r>
            <a:r>
              <a:rPr lang="en-US" dirty="0" smtClean="0"/>
              <a:t>in its idea of the current </a:t>
            </a:r>
            <a:r>
              <a:rPr lang="en-US" dirty="0"/>
              <a:t>view 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A </a:t>
            </a:r>
            <a:r>
              <a:rPr lang="en-US" b="1" dirty="0" smtClean="0"/>
              <a:t>non-primary</a:t>
            </a:r>
            <a:r>
              <a:rPr lang="en-US" dirty="0" smtClean="0"/>
              <a:t> </a:t>
            </a:r>
            <a:r>
              <a:rPr lang="en-US" dirty="0"/>
              <a:t>must reject direct client requests 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Every operation </a:t>
            </a:r>
            <a:r>
              <a:rPr lang="en-US" dirty="0"/>
              <a:t>must be </a:t>
            </a:r>
            <a:r>
              <a:rPr lang="en-US" b="1" dirty="0"/>
              <a:t>before or </a:t>
            </a:r>
            <a:r>
              <a:rPr lang="en-US" b="1" dirty="0" smtClean="0"/>
              <a:t>after </a:t>
            </a:r>
            <a:r>
              <a:rPr lang="en-US" dirty="0"/>
              <a:t>state transfer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 of rules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846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First step in our goal of making </a:t>
            </a:r>
            <a:r>
              <a:rPr lang="en-US" sz="3200" b="1" dirty="0" smtClean="0"/>
              <a:t>stateful</a:t>
            </a:r>
            <a:r>
              <a:rPr lang="en-US" sz="3200" dirty="0" smtClean="0"/>
              <a:t> replicas </a:t>
            </a:r>
            <a:r>
              <a:rPr lang="en-US" sz="3200" b="1" dirty="0" smtClean="0">
                <a:solidFill>
                  <a:schemeClr val="accent3">
                    <a:lumMod val="50000"/>
                  </a:schemeClr>
                </a:solidFill>
              </a:rPr>
              <a:t>fault-tolerant</a:t>
            </a:r>
          </a:p>
          <a:p>
            <a:endParaRPr lang="en-US" sz="3200" dirty="0" smtClean="0"/>
          </a:p>
          <a:p>
            <a:endParaRPr lang="en-US" sz="3200" dirty="0"/>
          </a:p>
          <a:p>
            <a:r>
              <a:rPr lang="en-US" sz="3200" dirty="0" smtClean="0"/>
              <a:t>Allows replicas to provide </a:t>
            </a:r>
            <a:r>
              <a:rPr lang="en-US" sz="3200" b="1" dirty="0" smtClean="0">
                <a:solidFill>
                  <a:schemeClr val="accent3">
                    <a:lumMod val="50000"/>
                  </a:schemeClr>
                </a:solidFill>
              </a:rPr>
              <a:t>continuous service </a:t>
            </a:r>
            <a:r>
              <a:rPr lang="en-US" sz="3200" dirty="0" smtClean="0"/>
              <a:t>despite </a:t>
            </a:r>
            <a:r>
              <a:rPr lang="en-US" sz="3200" b="1" dirty="0" smtClean="0">
                <a:solidFill>
                  <a:srgbClr val="FF0000"/>
                </a:solidFill>
              </a:rPr>
              <a:t>persistent net and machine failures</a:t>
            </a:r>
          </a:p>
          <a:p>
            <a:endParaRPr lang="en-US" sz="3200" dirty="0" smtClean="0"/>
          </a:p>
          <a:p>
            <a:endParaRPr lang="en-US" sz="3200" dirty="0"/>
          </a:p>
          <a:p>
            <a:r>
              <a:rPr lang="en-US" sz="3200" dirty="0" smtClean="0"/>
              <a:t>Finds repeated application in </a:t>
            </a:r>
            <a:r>
              <a:rPr lang="en-US" sz="3200" b="1" dirty="0" smtClean="0">
                <a:solidFill>
                  <a:schemeClr val="accent3">
                    <a:lumMod val="50000"/>
                  </a:schemeClr>
                </a:solidFill>
              </a:rPr>
              <a:t>practical systems (next)</a:t>
            </a:r>
            <a:endParaRPr lang="en-US" sz="3200" b="1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Primary-Backup: Summary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248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Introduction to Primary-Backup replication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 smtClean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b="1" spc="-100" dirty="0" smtClean="0"/>
              <a:t>Case study: VMWare’s fault-tolerant virtual machine</a:t>
            </a:r>
          </a:p>
          <a:p>
            <a:pPr marL="0" indent="0">
              <a:buNone/>
              <a:tabLst>
                <a:tab pos="511175" algn="l"/>
              </a:tabLst>
            </a:pPr>
            <a:r>
              <a:rPr lang="en-US" sz="2400" dirty="0" smtClean="0"/>
              <a:t>	</a:t>
            </a:r>
            <a:r>
              <a:rPr lang="en-US" sz="2000" dirty="0" smtClean="0"/>
              <a:t>Scales </a:t>
            </a:r>
            <a:r>
              <a:rPr lang="en-US" sz="2000" i="1" dirty="0" smtClean="0"/>
              <a:t>et al.,</a:t>
            </a:r>
            <a:r>
              <a:rPr lang="en-US" sz="2000" dirty="0" smtClean="0"/>
              <a:t> SIGOPS </a:t>
            </a:r>
            <a:r>
              <a:rPr lang="en-US" sz="2000" u="sng" dirty="0" smtClean="0"/>
              <a:t>Operating Systems Review</a:t>
            </a:r>
            <a:r>
              <a:rPr lang="en-US" sz="2000" dirty="0" smtClean="0"/>
              <a:t> 44(4), Dec. 2010 (</a:t>
            </a:r>
            <a:r>
              <a:rPr lang="en-US" sz="2000" dirty="0" smtClean="0">
                <a:hlinkClick r:id="rId2"/>
              </a:rPr>
              <a:t>PDF</a:t>
            </a:r>
            <a:r>
              <a:rPr lang="en-US" sz="2000" dirty="0" smtClean="0"/>
              <a:t>)</a:t>
            </a: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3200" dirty="0" smtClean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Upcoming – </a:t>
            </a:r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Two-phase commit 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and </a:t>
            </a:r>
            <a:r>
              <a:rPr lang="en-US" sz="32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Distributed Consensus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protocols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1976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 smtClean="0"/>
              <a:t>Goals:</a:t>
            </a:r>
          </a:p>
          <a:p>
            <a:pPr marL="571500" indent="-514350">
              <a:buFont typeface="+mj-lt"/>
              <a:buAutoNum type="arabicPeriod"/>
            </a:pPr>
            <a:endParaRPr lang="en-US" sz="3200" dirty="0" smtClean="0"/>
          </a:p>
          <a:p>
            <a:pPr marL="571500" indent="-514350">
              <a:buFont typeface="+mj-lt"/>
              <a:buAutoNum type="arabicPeriod"/>
            </a:pPr>
            <a:r>
              <a:rPr lang="en-US" sz="3200" dirty="0" smtClean="0"/>
              <a:t>Replication of the </a:t>
            </a:r>
            <a:r>
              <a:rPr lang="en-US" sz="3200" b="1" dirty="0" smtClean="0">
                <a:solidFill>
                  <a:schemeClr val="accent3">
                    <a:lumMod val="50000"/>
                  </a:schemeClr>
                </a:solidFill>
              </a:rPr>
              <a:t>whole virtual machine</a:t>
            </a:r>
          </a:p>
          <a:p>
            <a:pPr marL="971550" lvl="1" indent="-514350">
              <a:buFont typeface="+mj-lt"/>
              <a:buAutoNum type="arabicPeriod"/>
            </a:pPr>
            <a:endParaRPr lang="en-US" sz="3200" dirty="0" smtClean="0"/>
          </a:p>
          <a:p>
            <a:pPr marL="571500" indent="-514350">
              <a:buFont typeface="+mj-lt"/>
              <a:buAutoNum type="arabicPeriod"/>
            </a:pPr>
            <a:r>
              <a:rPr lang="en-US" sz="3200" b="1" dirty="0" smtClean="0">
                <a:solidFill>
                  <a:schemeClr val="accent3">
                    <a:lumMod val="50000"/>
                  </a:schemeClr>
                </a:solidFill>
              </a:rPr>
              <a:t>Completely transparent </a:t>
            </a:r>
            <a:r>
              <a:rPr lang="en-US" sz="3200" dirty="0" smtClean="0"/>
              <a:t>to applications and clients</a:t>
            </a:r>
          </a:p>
          <a:p>
            <a:pPr marL="971550" lvl="1" indent="-514350">
              <a:buFont typeface="+mj-lt"/>
              <a:buAutoNum type="arabicPeriod"/>
            </a:pPr>
            <a:endParaRPr lang="en-US" sz="3200" dirty="0" smtClean="0"/>
          </a:p>
          <a:p>
            <a:pPr marL="571500" indent="-514350">
              <a:buFont typeface="+mj-lt"/>
              <a:buAutoNum type="arabicPeriod"/>
            </a:pPr>
            <a:r>
              <a:rPr lang="en-US" sz="3200" b="1" dirty="0" smtClean="0">
                <a:solidFill>
                  <a:schemeClr val="accent3">
                    <a:lumMod val="50000"/>
                  </a:schemeClr>
                </a:solidFill>
              </a:rPr>
              <a:t>High availability </a:t>
            </a:r>
            <a:r>
              <a:rPr lang="en-US" sz="3200" dirty="0" smtClean="0"/>
              <a:t>for any existing software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VMware vSphere Fault Tolerance (VM-FT)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614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373577" y="1470346"/>
            <a:ext cx="3538187" cy="4880257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111C5-E04E-4942-8174-12BB645D56A6}" type="slidenum">
              <a:rPr lang="en-US" smtClean="0"/>
              <a:pPr/>
              <a:t>24</a:t>
            </a:fld>
            <a:endParaRPr lang="en-US"/>
          </a:p>
        </p:txBody>
      </p:sp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sz="half" idx="1"/>
          </p:nvPr>
        </p:nvSpPr>
        <p:spPr>
          <a:xfrm>
            <a:off x="155424" y="1470346"/>
            <a:ext cx="5893038" cy="4877434"/>
          </a:xfrm>
        </p:spPr>
        <p:txBody>
          <a:bodyPr>
            <a:normAutofit/>
          </a:bodyPr>
          <a:lstStyle/>
          <a:p>
            <a:r>
              <a:rPr lang="en-US" dirty="0" smtClean="0"/>
              <a:t>Two virtual machines </a:t>
            </a:r>
            <a:r>
              <a:rPr lang="en-US" dirty="0"/>
              <a:t>(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primary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,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backup</a:t>
            </a:r>
            <a:r>
              <a:rPr lang="en-US" dirty="0" smtClean="0"/>
              <a:t>) on different bare metal</a:t>
            </a:r>
          </a:p>
          <a:p>
            <a:endParaRPr lang="en-US" dirty="0" smtClean="0"/>
          </a:p>
          <a:p>
            <a:endParaRPr lang="en-US" dirty="0"/>
          </a:p>
          <a:p>
            <a:endParaRPr lang="en-US" dirty="0"/>
          </a:p>
          <a:p>
            <a:r>
              <a:rPr lang="en-US" b="1" i="1" spc="-150" dirty="0" smtClean="0">
                <a:solidFill>
                  <a:schemeClr val="accent6">
                    <a:lumMod val="75000"/>
                  </a:schemeClr>
                </a:solidFill>
              </a:rPr>
              <a:t>Logging channel </a:t>
            </a:r>
            <a:r>
              <a:rPr lang="en-US" spc="-150" dirty="0" smtClean="0"/>
              <a:t>runs over network</a:t>
            </a:r>
          </a:p>
          <a:p>
            <a:endParaRPr lang="en-US" spc="-150" dirty="0" smtClean="0"/>
          </a:p>
          <a:p>
            <a:endParaRPr lang="en-US" spc="-150" dirty="0" smtClean="0"/>
          </a:p>
          <a:p>
            <a:endParaRPr lang="en-US" spc="-150" dirty="0"/>
          </a:p>
          <a:p>
            <a:r>
              <a:rPr lang="en-US" sz="2800" spc="-100" dirty="0"/>
              <a:t>Fiber channel-attached </a:t>
            </a:r>
            <a:r>
              <a:rPr lang="en-US" sz="2800" b="1" i="1" spc="-100" dirty="0">
                <a:solidFill>
                  <a:schemeClr val="accent6">
                    <a:lumMod val="75000"/>
                  </a:schemeClr>
                </a:solidFill>
              </a:rPr>
              <a:t>shared </a:t>
            </a:r>
            <a:r>
              <a:rPr lang="en-US" sz="2800" b="1" i="1" spc="-100" dirty="0" smtClean="0">
                <a:solidFill>
                  <a:schemeClr val="accent6">
                    <a:lumMod val="75000"/>
                  </a:schemeClr>
                </a:solidFill>
              </a:rPr>
              <a:t>disk</a:t>
            </a:r>
            <a:endParaRPr lang="en-US" sz="2800" spc="-15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138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/>
              <a:t>VM inputs</a:t>
            </a:r>
          </a:p>
          <a:p>
            <a:pPr lvl="1"/>
            <a:r>
              <a:rPr lang="en-US" sz="2800" dirty="0" smtClean="0"/>
              <a:t>Incoming network packets</a:t>
            </a:r>
            <a:endParaRPr lang="en-US" sz="2800" dirty="0"/>
          </a:p>
          <a:p>
            <a:pPr lvl="1"/>
            <a:r>
              <a:rPr lang="en-US" sz="2800" dirty="0" smtClean="0"/>
              <a:t>Disk reads</a:t>
            </a:r>
            <a:endParaRPr lang="en-US" sz="2800" dirty="0"/>
          </a:p>
          <a:p>
            <a:pPr lvl="1"/>
            <a:r>
              <a:rPr lang="en-US" sz="2800" dirty="0" smtClean="0"/>
              <a:t>Keyboard and mouse events</a:t>
            </a:r>
          </a:p>
          <a:p>
            <a:pPr lvl="1"/>
            <a:r>
              <a:rPr lang="en-US" sz="2800" dirty="0" smtClean="0"/>
              <a:t>Clock timer interrupt events</a:t>
            </a:r>
          </a:p>
          <a:p>
            <a:pPr lvl="1"/>
            <a:endParaRPr lang="en-US" sz="2800" dirty="0" smtClean="0"/>
          </a:p>
          <a:p>
            <a:pPr lvl="1"/>
            <a:endParaRPr lang="en-US" sz="2800" dirty="0"/>
          </a:p>
          <a:p>
            <a:r>
              <a:rPr lang="en-US" sz="2800" b="1" dirty="0" smtClean="0"/>
              <a:t>VM outputs</a:t>
            </a:r>
          </a:p>
          <a:p>
            <a:pPr lvl="1"/>
            <a:r>
              <a:rPr lang="en-US" sz="2800" dirty="0" smtClean="0"/>
              <a:t>Outgoing network packets</a:t>
            </a:r>
            <a:endParaRPr lang="en-US" sz="2800" dirty="0"/>
          </a:p>
          <a:p>
            <a:pPr lvl="1"/>
            <a:r>
              <a:rPr lang="en-US" sz="2800" dirty="0" smtClean="0"/>
              <a:t>Disk writes</a:t>
            </a:r>
            <a:endParaRPr lang="en-US" sz="28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E200562-6296-9E41-94C7-4DAE5BF4E447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pc="0" dirty="0" smtClean="0"/>
              <a:t>Virtual Machine I/O</a:t>
            </a:r>
            <a:endParaRPr lang="en-US" spc="0" dirty="0"/>
          </a:p>
        </p:txBody>
      </p:sp>
    </p:spTree>
    <p:extLst>
      <p:ext uri="{BB962C8B-B14F-4D97-AF65-F5344CB8AC3E}">
        <p14:creationId xmlns:p14="http://schemas.microsoft.com/office/powerpoint/2010/main" val="1153868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Content Placeholder 1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5373577" y="1470346"/>
            <a:ext cx="3538187" cy="4880257"/>
          </a:xfrm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9111C5-E04E-4942-8174-12BB645D56A6}" type="slidenum">
              <a:rPr lang="en-US" smtClean="0"/>
              <a:pPr/>
              <a:t>26</a:t>
            </a:fld>
            <a:endParaRPr lang="en-US"/>
          </a:p>
        </p:txBody>
      </p:sp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23" name="Content Placeholder 22"/>
          <p:cNvSpPr>
            <a:spLocks noGrp="1"/>
          </p:cNvSpPr>
          <p:nvPr>
            <p:ph sz="half" idx="1"/>
          </p:nvPr>
        </p:nvSpPr>
        <p:spPr>
          <a:xfrm>
            <a:off x="155424" y="1602298"/>
            <a:ext cx="5834315" cy="4745482"/>
          </a:xfrm>
        </p:spPr>
        <p:txBody>
          <a:bodyPr>
            <a:normAutofit/>
          </a:bodyPr>
          <a:lstStyle/>
          <a:p>
            <a:r>
              <a:rPr lang="en-US" sz="2800" b="1" spc="-100" dirty="0" smtClean="0">
                <a:latin typeface="Arial" charset="0"/>
                <a:ea typeface="Arial" charset="0"/>
                <a:cs typeface="Arial" charset="0"/>
              </a:rPr>
              <a:t>Primary</a:t>
            </a:r>
            <a:r>
              <a:rPr lang="en-US" sz="2800" spc="-1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spc="-100" dirty="0">
                <a:latin typeface="Arial" charset="0"/>
                <a:ea typeface="Arial" charset="0"/>
                <a:cs typeface="Arial" charset="0"/>
              </a:rPr>
              <a:t>sends </a:t>
            </a:r>
            <a:r>
              <a:rPr lang="en-US" sz="2800" b="1" spc="-100" dirty="0" smtClean="0">
                <a:latin typeface="Arial" charset="0"/>
                <a:ea typeface="Arial" charset="0"/>
                <a:cs typeface="Arial" charset="0"/>
              </a:rPr>
              <a:t>inputs</a:t>
            </a:r>
            <a:r>
              <a:rPr lang="en-US" sz="2800" spc="-1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spc="-100" dirty="0">
                <a:latin typeface="Arial" charset="0"/>
                <a:ea typeface="Arial" charset="0"/>
                <a:cs typeface="Arial" charset="0"/>
              </a:rPr>
              <a:t>to </a:t>
            </a:r>
            <a:r>
              <a:rPr lang="en-US" sz="2800" spc="-100" dirty="0" smtClean="0">
                <a:latin typeface="Arial" charset="0"/>
                <a:ea typeface="Arial" charset="0"/>
                <a:cs typeface="Arial" charset="0"/>
              </a:rPr>
              <a:t>backup</a:t>
            </a:r>
          </a:p>
          <a:p>
            <a:endParaRPr lang="en-US" sz="2800" spc="-100" dirty="0" smtClean="0">
              <a:latin typeface="Arial" charset="0"/>
              <a:ea typeface="Arial" charset="0"/>
              <a:cs typeface="Arial" charset="0"/>
            </a:endParaRPr>
          </a:p>
          <a:p>
            <a:endParaRPr lang="en-US" sz="2800" spc="-1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800" b="1" spc="-100" dirty="0">
                <a:latin typeface="Arial" charset="0"/>
                <a:ea typeface="Arial" charset="0"/>
                <a:cs typeface="Arial" charset="0"/>
              </a:rPr>
              <a:t>Backup</a:t>
            </a:r>
            <a:r>
              <a:rPr lang="en-US" sz="2800" spc="-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b="1" spc="-100" dirty="0">
                <a:latin typeface="Arial" charset="0"/>
                <a:ea typeface="Arial" charset="0"/>
                <a:cs typeface="Arial" charset="0"/>
              </a:rPr>
              <a:t>outputs</a:t>
            </a:r>
            <a:r>
              <a:rPr lang="en-US" sz="2800" spc="-1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800" spc="-100" dirty="0" smtClean="0">
                <a:latin typeface="Arial" charset="0"/>
                <a:ea typeface="Arial" charset="0"/>
                <a:cs typeface="Arial" charset="0"/>
              </a:rPr>
              <a:t>dropped</a:t>
            </a:r>
          </a:p>
          <a:p>
            <a:endParaRPr lang="en-US" sz="2800" spc="-100" dirty="0" smtClean="0">
              <a:latin typeface="Arial" charset="0"/>
              <a:ea typeface="Arial" charset="0"/>
              <a:cs typeface="Arial" charset="0"/>
            </a:endParaRPr>
          </a:p>
          <a:p>
            <a:endParaRPr lang="en-US" sz="2800" spc="-100" dirty="0">
              <a:latin typeface="Arial" charset="0"/>
              <a:ea typeface="Arial" charset="0"/>
              <a:cs typeface="Arial" charset="0"/>
            </a:endParaRPr>
          </a:p>
          <a:p>
            <a:r>
              <a:rPr lang="en-US" sz="2800" spc="-100" dirty="0" smtClean="0"/>
              <a:t>Primary-backup </a:t>
            </a:r>
            <a:r>
              <a:rPr lang="en-US" sz="2800" b="1" spc="-100" dirty="0" smtClean="0"/>
              <a:t>heartbeats </a:t>
            </a:r>
          </a:p>
          <a:p>
            <a:pPr lvl="1"/>
            <a:r>
              <a:rPr lang="en-US" sz="2800" spc="-100" dirty="0" smtClean="0"/>
              <a:t>If primary fails, backup takes over</a:t>
            </a:r>
          </a:p>
          <a:p>
            <a:endParaRPr lang="en-US" sz="2800" spc="-100" dirty="0"/>
          </a:p>
          <a:p>
            <a:endParaRPr lang="en-US" sz="2800" spc="-100" dirty="0" smtClean="0"/>
          </a:p>
        </p:txBody>
      </p:sp>
    </p:spTree>
    <p:extLst>
      <p:ext uri="{BB962C8B-B14F-4D97-AF65-F5344CB8AC3E}">
        <p14:creationId xmlns:p14="http://schemas.microsoft.com/office/powerpoint/2010/main" val="1059863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Making the backup an exact replica of primary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Making the system behave like a single server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Avoiding two primaries (Split Brain)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VM-FT: 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17581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spc="-100" dirty="0" smtClean="0"/>
              <a:t>Step 1: </a:t>
            </a:r>
            <a:r>
              <a:rPr lang="en-US" sz="3200" spc="-100" dirty="0" smtClean="0"/>
              <a:t>Hypervisor at the primary </a:t>
            </a:r>
            <a:r>
              <a:rPr lang="en-US" sz="3200" b="1" spc="-100" dirty="0" smtClean="0">
                <a:solidFill>
                  <a:schemeClr val="accent3">
                    <a:lumMod val="50000"/>
                  </a:schemeClr>
                </a:solidFill>
              </a:rPr>
              <a:t>logs</a:t>
            </a:r>
            <a:r>
              <a:rPr lang="en-US" sz="3200" spc="-1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3200" b="1" spc="-100" dirty="0" smtClean="0">
                <a:solidFill>
                  <a:schemeClr val="accent3">
                    <a:lumMod val="50000"/>
                  </a:schemeClr>
                </a:solidFill>
              </a:rPr>
              <a:t>the causes of non-determinism:</a:t>
            </a:r>
            <a:endParaRPr lang="en-US" sz="3200" b="1" spc="-100" dirty="0">
              <a:solidFill>
                <a:schemeClr val="accent3">
                  <a:lumMod val="50000"/>
                </a:schemeClr>
              </a:solidFill>
            </a:endParaRPr>
          </a:p>
          <a:p>
            <a:endParaRPr lang="en-US" sz="2800" dirty="0" smtClean="0"/>
          </a:p>
          <a:p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Log results of </a:t>
            </a: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input events</a:t>
            </a:r>
          </a:p>
          <a:p>
            <a:pPr marL="857250" lvl="1" indent="-457200"/>
            <a:r>
              <a:rPr lang="en-US" sz="2800" dirty="0" smtClean="0"/>
              <a:t>Including current program counter value for each</a:t>
            </a:r>
          </a:p>
          <a:p>
            <a:endParaRPr lang="en-US" sz="2800" dirty="0" smtClean="0"/>
          </a:p>
          <a:p>
            <a:pPr marL="514350" indent="-514350">
              <a:buFont typeface="+mj-lt"/>
              <a:buAutoNum type="arabicPeriod" startAt="2"/>
            </a:pPr>
            <a:r>
              <a:rPr lang="en-US" sz="2800" dirty="0" smtClean="0"/>
              <a:t>Log results of </a:t>
            </a: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non-deterministic instructions </a:t>
            </a:r>
          </a:p>
          <a:p>
            <a:pPr lvl="1"/>
            <a:r>
              <a:rPr lang="en-US" sz="2800" i="1" dirty="0" smtClean="0"/>
              <a:t>e.g.</a:t>
            </a:r>
            <a:r>
              <a:rPr lang="en-US" sz="2800" dirty="0" smtClean="0"/>
              <a:t> log </a:t>
            </a:r>
            <a:r>
              <a:rPr lang="en-US" sz="2800" b="1" dirty="0" smtClean="0">
                <a:solidFill>
                  <a:schemeClr val="accent3">
                    <a:lumMod val="50000"/>
                  </a:schemeClr>
                </a:solidFill>
              </a:rPr>
              <a:t>result</a:t>
            </a: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800" dirty="0" smtClean="0"/>
              <a:t>of timestamp counter read (RDTSC)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28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Log-based VM replication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43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spc="-100" dirty="0" smtClean="0"/>
              <a:t>Step 2: </a:t>
            </a:r>
            <a:r>
              <a:rPr lang="en-US" sz="3200" spc="-100" dirty="0" smtClean="0"/>
              <a:t>Primary </a:t>
            </a:r>
            <a:r>
              <a:rPr lang="en-US" sz="3200" spc="-100" dirty="0"/>
              <a:t>h</a:t>
            </a:r>
            <a:r>
              <a:rPr lang="en-US" sz="3200" spc="-100" dirty="0" smtClean="0"/>
              <a:t>ypervisor </a:t>
            </a:r>
            <a:r>
              <a:rPr lang="en-US" sz="3200" b="1" spc="-100" dirty="0" smtClean="0">
                <a:solidFill>
                  <a:schemeClr val="accent3">
                    <a:lumMod val="50000"/>
                  </a:schemeClr>
                </a:solidFill>
              </a:rPr>
              <a:t>sends log entries to backup hypervisor</a:t>
            </a:r>
            <a:r>
              <a:rPr lang="en-US" sz="3200" spc="-100" dirty="0" smtClean="0"/>
              <a:t> over the logging channel</a:t>
            </a:r>
          </a:p>
          <a:p>
            <a:endParaRPr lang="en-US" dirty="0"/>
          </a:p>
          <a:p>
            <a:r>
              <a:rPr lang="en-US" sz="2800" dirty="0" smtClean="0"/>
              <a:t>Backup hypervisor </a:t>
            </a:r>
            <a:r>
              <a:rPr lang="en-US" sz="2800" b="1" dirty="0" smtClean="0">
                <a:solidFill>
                  <a:schemeClr val="accent3">
                    <a:lumMod val="50000"/>
                  </a:schemeClr>
                </a:solidFill>
              </a:rPr>
              <a:t>replays</a:t>
            </a:r>
            <a:r>
              <a:rPr lang="en-US" sz="2800" dirty="0" smtClean="0">
                <a:solidFill>
                  <a:schemeClr val="accent3">
                    <a:lumMod val="50000"/>
                  </a:schemeClr>
                </a:solidFill>
              </a:rPr>
              <a:t> </a:t>
            </a:r>
            <a:r>
              <a:rPr lang="en-US" sz="2800" dirty="0" smtClean="0"/>
              <a:t>the log entries</a:t>
            </a:r>
            <a:endParaRPr lang="en-US" sz="2800" spc="-150" dirty="0" smtClean="0"/>
          </a:p>
          <a:p>
            <a:pPr lvl="1"/>
            <a:r>
              <a:rPr lang="en-US" sz="2800" b="1" spc="-100" dirty="0" smtClean="0"/>
              <a:t>Stops</a:t>
            </a:r>
            <a:r>
              <a:rPr lang="en-US" sz="2800" spc="-100" dirty="0" smtClean="0"/>
              <a:t> </a:t>
            </a:r>
            <a:r>
              <a:rPr lang="en-US" sz="2800" b="1" spc="-100" dirty="0" smtClean="0"/>
              <a:t>backup VM</a:t>
            </a:r>
            <a:r>
              <a:rPr lang="en-US" sz="2800" spc="-100" dirty="0" smtClean="0"/>
              <a:t> at next input event or non-deterministic instruction</a:t>
            </a:r>
            <a:endParaRPr lang="en-US" sz="2800" spc="-100" dirty="0"/>
          </a:p>
          <a:p>
            <a:pPr lvl="2"/>
            <a:r>
              <a:rPr lang="en-US" sz="2800" spc="-100" dirty="0" smtClean="0"/>
              <a:t>Delivers </a:t>
            </a:r>
            <a:r>
              <a:rPr lang="en-US" sz="2800" b="1" spc="-100" dirty="0" smtClean="0">
                <a:solidFill>
                  <a:schemeClr val="accent3">
                    <a:lumMod val="50000"/>
                  </a:schemeClr>
                </a:solidFill>
              </a:rPr>
              <a:t>same input </a:t>
            </a:r>
            <a:r>
              <a:rPr lang="en-US" sz="2800" spc="-100" dirty="0" smtClean="0"/>
              <a:t>as primary</a:t>
            </a:r>
          </a:p>
          <a:p>
            <a:pPr lvl="2"/>
            <a:endParaRPr lang="en-US" sz="2800" spc="-100" dirty="0" smtClean="0"/>
          </a:p>
          <a:p>
            <a:pPr lvl="2"/>
            <a:r>
              <a:rPr lang="en-US" sz="2800" spc="-100" dirty="0" smtClean="0"/>
              <a:t>Delivers </a:t>
            </a:r>
            <a:r>
              <a:rPr lang="en-US" sz="2800" b="1" spc="-100" dirty="0">
                <a:solidFill>
                  <a:schemeClr val="accent3">
                    <a:lumMod val="50000"/>
                  </a:schemeClr>
                </a:solidFill>
              </a:rPr>
              <a:t>same </a:t>
            </a:r>
            <a:r>
              <a:rPr lang="en-US" sz="2800" b="1" spc="-100" dirty="0" smtClean="0">
                <a:solidFill>
                  <a:schemeClr val="accent3">
                    <a:lumMod val="50000"/>
                  </a:schemeClr>
                </a:solidFill>
              </a:rPr>
              <a:t>non-deterministic instruction result </a:t>
            </a:r>
            <a:r>
              <a:rPr lang="en-US" sz="2800" spc="-100" dirty="0" smtClean="0"/>
              <a:t>as primary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Log-based VM replication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3270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ontent Placeholder 11"/>
          <p:cNvSpPr>
            <a:spLocks noGrp="1"/>
          </p:cNvSpPr>
          <p:nvPr>
            <p:ph idx="1"/>
          </p:nvPr>
        </p:nvSpPr>
        <p:spPr>
          <a:xfrm>
            <a:off x="152400" y="3616225"/>
            <a:ext cx="8763000" cy="1977083"/>
          </a:xfrm>
        </p:spPr>
        <p:txBody>
          <a:bodyPr>
            <a:normAutofit/>
          </a:bodyPr>
          <a:lstStyle/>
          <a:p>
            <a:r>
              <a:rPr lang="en-US" sz="3200" dirty="0" smtClean="0"/>
              <a:t>Stateful server replication </a:t>
            </a:r>
            <a:r>
              <a:rPr lang="en-US" sz="3200" dirty="0"/>
              <a:t>for </a:t>
            </a:r>
            <a:r>
              <a:rPr lang="en-US" sz="3200" b="1" dirty="0">
                <a:solidFill>
                  <a:schemeClr val="accent3">
                    <a:lumMod val="50000"/>
                  </a:schemeClr>
                </a:solidFill>
              </a:rPr>
              <a:t>fault </a:t>
            </a:r>
            <a:r>
              <a:rPr lang="en-US" sz="3200" b="1" dirty="0" smtClean="0">
                <a:solidFill>
                  <a:schemeClr val="accent3">
                    <a:lumMod val="50000"/>
                  </a:schemeClr>
                </a:solidFill>
              </a:rPr>
              <a:t>tolerance</a:t>
            </a:r>
            <a:r>
              <a:rPr lang="is-IS" sz="3200" b="1" dirty="0" smtClean="0">
                <a:solidFill>
                  <a:schemeClr val="accent3">
                    <a:lumMod val="50000"/>
                  </a:schemeClr>
                </a:solidFill>
              </a:rPr>
              <a:t>…</a:t>
            </a:r>
            <a:endParaRPr lang="en-US" sz="3200" dirty="0" smtClean="0"/>
          </a:p>
          <a:p>
            <a:endParaRPr lang="en-US" sz="3200" dirty="0" smtClean="0"/>
          </a:p>
          <a:p>
            <a:r>
              <a:rPr lang="en-US" sz="3200" dirty="0" smtClean="0"/>
              <a:t>But </a:t>
            </a:r>
            <a:r>
              <a:rPr lang="en-US" sz="3200" b="1" dirty="0">
                <a:solidFill>
                  <a:srgbClr val="FF0000"/>
                </a:solidFill>
              </a:rPr>
              <a:t>no story </a:t>
            </a:r>
            <a:r>
              <a:rPr lang="en-US" sz="3200" dirty="0"/>
              <a:t>for </a:t>
            </a:r>
            <a:r>
              <a:rPr lang="en-US" sz="3200" b="1" dirty="0"/>
              <a:t>server replacement </a:t>
            </a:r>
            <a:r>
              <a:rPr lang="en-US" sz="3200" dirty="0" smtClean="0"/>
              <a:t>upon a </a:t>
            </a:r>
            <a:r>
              <a:rPr lang="en-US" sz="3200" b="1" dirty="0" smtClean="0"/>
              <a:t>server</a:t>
            </a:r>
            <a:r>
              <a:rPr lang="en-US" sz="3200" dirty="0" smtClean="0"/>
              <a:t> </a:t>
            </a:r>
            <a:r>
              <a:rPr lang="en-US" sz="3200" b="1" dirty="0" smtClean="0"/>
              <a:t>failure </a:t>
            </a:r>
            <a:r>
              <a:rPr lang="en-US" sz="3200" b="1" dirty="0" smtClean="0">
                <a:sym typeface="Wingdings"/>
              </a:rPr>
              <a:t> </a:t>
            </a:r>
            <a:r>
              <a:rPr lang="en-US" sz="3200" b="1" dirty="0" smtClean="0">
                <a:solidFill>
                  <a:srgbClr val="FF0000"/>
                </a:solidFill>
                <a:sym typeface="Wingdings"/>
              </a:rPr>
              <a:t>no replication</a:t>
            </a:r>
            <a:endParaRPr lang="en-US" sz="3200" b="1" dirty="0">
              <a:solidFill>
                <a:srgbClr val="FF0000"/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Limited Fault Tolerance in Totally-Ordered Multicast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24866"/>
          <a:stretch/>
        </p:blipFill>
        <p:spPr>
          <a:xfrm>
            <a:off x="4305300" y="1420586"/>
            <a:ext cx="4610100" cy="2148151"/>
          </a:xfrm>
          <a:prstGeom prst="rect">
            <a:avLst/>
          </a:prstGeom>
        </p:spPr>
      </p:pic>
      <p:sp>
        <p:nvSpPr>
          <p:cNvPr id="6" name="Can 5"/>
          <p:cNvSpPr/>
          <p:nvPr/>
        </p:nvSpPr>
        <p:spPr>
          <a:xfrm>
            <a:off x="4189962" y="1763723"/>
            <a:ext cx="477288" cy="522315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mtClean="0">
                <a:solidFill>
                  <a:schemeClr val="tx1"/>
                </a:solidFill>
              </a:rPr>
              <a:t>P1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7" name="Can 6"/>
          <p:cNvSpPr/>
          <p:nvPr/>
        </p:nvSpPr>
        <p:spPr>
          <a:xfrm>
            <a:off x="8296480" y="1614708"/>
            <a:ext cx="479259" cy="524472"/>
          </a:xfrm>
          <a:prstGeom prst="can">
            <a:avLst/>
          </a:prstGeom>
          <a:solidFill>
            <a:schemeClr val="accent3">
              <a:lumMod val="40000"/>
              <a:lumOff val="6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45720" rIns="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dirty="0" smtClean="0">
                <a:solidFill>
                  <a:schemeClr val="tx1"/>
                </a:solidFill>
                <a:latin typeface="+mn-lt"/>
              </a:rPr>
              <a:t>P2</a:t>
            </a:r>
            <a:endParaRPr lang="en-US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8" name="Document 7"/>
          <p:cNvSpPr/>
          <p:nvPr/>
        </p:nvSpPr>
        <p:spPr>
          <a:xfrm>
            <a:off x="4870704" y="1468075"/>
            <a:ext cx="381555" cy="422604"/>
          </a:xfrm>
          <a:prstGeom prst="flowChartDocument">
            <a:avLst/>
          </a:prstGeom>
          <a:solidFill>
            <a:schemeClr val="accent3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smtClean="0">
                <a:solidFill>
                  <a:schemeClr val="tx1"/>
                </a:solidFill>
                <a:latin typeface="+mn-lt"/>
              </a:rPr>
              <a:t>$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9" name="Document 8"/>
          <p:cNvSpPr/>
          <p:nvPr/>
        </p:nvSpPr>
        <p:spPr>
          <a:xfrm>
            <a:off x="7957597" y="2920537"/>
            <a:ext cx="381555" cy="422604"/>
          </a:xfrm>
          <a:prstGeom prst="flowChartDocument">
            <a:avLst/>
          </a:prstGeom>
          <a:solidFill>
            <a:schemeClr val="accent4">
              <a:lumMod val="60000"/>
              <a:lumOff val="40000"/>
            </a:schemeClr>
          </a:solidFill>
          <a:ln w="28575">
            <a:solidFill>
              <a:schemeClr val="tx1"/>
            </a:solidFill>
            <a:prstDash val="solid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2400" dirty="0" smtClean="0">
                <a:solidFill>
                  <a:schemeClr val="tx1"/>
                </a:solidFill>
                <a:latin typeface="+mn-lt"/>
              </a:rPr>
              <a:t>%</a:t>
            </a:r>
            <a:endParaRPr lang="en-US" sz="2400" dirty="0">
              <a:solidFill>
                <a:schemeClr val="tx1"/>
              </a:solidFill>
              <a:latin typeface="+mn-l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18160" y="5740167"/>
            <a:ext cx="8031480" cy="58477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algn="ctr"/>
            <a:r>
              <a:rPr lang="en-US" sz="3200" spc="-100" smtClean="0">
                <a:solidFill>
                  <a:schemeClr val="tx1"/>
                </a:solidFill>
              </a:rPr>
              <a:t>Today</a:t>
            </a:r>
            <a:r>
              <a:rPr lang="en-US" sz="3200" spc="-100" dirty="0" smtClean="0">
                <a:solidFill>
                  <a:schemeClr val="tx1"/>
                </a:solidFill>
              </a:rPr>
              <a:t>: </a:t>
            </a:r>
            <a:r>
              <a:rPr lang="en-US" sz="3200" b="0" spc="-100" dirty="0" smtClean="0">
                <a:solidFill>
                  <a:schemeClr val="tx1"/>
                </a:solidFill>
              </a:rPr>
              <a:t>Make </a:t>
            </a:r>
            <a:r>
              <a:rPr lang="en-US" sz="3200" spc="-100" dirty="0" smtClean="0">
                <a:solidFill>
                  <a:schemeClr val="tx1"/>
                </a:solidFill>
              </a:rPr>
              <a:t>stateful</a:t>
            </a:r>
            <a:r>
              <a:rPr lang="en-US" sz="3200" b="0" spc="-100" dirty="0" smtClean="0">
                <a:solidFill>
                  <a:schemeClr val="tx1"/>
                </a:solidFill>
              </a:rPr>
              <a:t> servers </a:t>
            </a:r>
            <a:r>
              <a:rPr lang="en-US" sz="3200" spc="-100" dirty="0" smtClean="0">
                <a:solidFill>
                  <a:schemeClr val="accent3">
                    <a:lumMod val="50000"/>
                  </a:schemeClr>
                </a:solidFill>
              </a:rPr>
              <a:t>fault-tolerant?</a:t>
            </a:r>
            <a:endParaRPr lang="en-US" sz="3200" spc="-100" dirty="0">
              <a:solidFill>
                <a:schemeClr val="accent3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77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Making the backup an exact replica of primary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b="1" dirty="0"/>
              <a:t>Making the system </a:t>
            </a:r>
            <a:r>
              <a:rPr lang="en-US" sz="2800" b="1" dirty="0" smtClean="0"/>
              <a:t>behave like </a:t>
            </a:r>
            <a:r>
              <a:rPr lang="en-US" sz="2800" b="1" dirty="0"/>
              <a:t>a single server</a:t>
            </a:r>
          </a:p>
          <a:p>
            <a:pPr lvl="1"/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FT Protocol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 smtClean="0"/>
              <a:t>Avoiding two primaries (Split Brain)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30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VM-FT 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5677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When backup takes over, non-determinism will make it </a:t>
            </a:r>
            <a:r>
              <a:rPr lang="en-US" sz="3200" b="1" dirty="0" smtClean="0">
                <a:solidFill>
                  <a:schemeClr val="accent6">
                    <a:lumMod val="75000"/>
                  </a:schemeClr>
                </a:solidFill>
              </a:rPr>
              <a:t>execute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3200" b="1" dirty="0" smtClean="0">
                <a:solidFill>
                  <a:schemeClr val="accent6">
                    <a:lumMod val="75000"/>
                  </a:schemeClr>
                </a:solidFill>
              </a:rPr>
              <a:t>differently</a:t>
            </a:r>
            <a:r>
              <a:rPr lang="en-US" sz="3200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sz="3200" dirty="0" smtClean="0"/>
              <a:t>than primary would have done</a:t>
            </a:r>
          </a:p>
          <a:p>
            <a:pPr lvl="1"/>
            <a:r>
              <a:rPr lang="en-US" sz="3200" b="1" dirty="0" smtClean="0">
                <a:solidFill>
                  <a:schemeClr val="accent3">
                    <a:lumMod val="50000"/>
                  </a:schemeClr>
                </a:solidFill>
              </a:rPr>
              <a:t>This is okay!</a:t>
            </a:r>
          </a:p>
          <a:p>
            <a:pPr lvl="1"/>
            <a:endParaRPr lang="en-US" sz="3200" dirty="0" smtClean="0"/>
          </a:p>
          <a:p>
            <a:pPr lvl="1"/>
            <a:endParaRPr lang="en-US" sz="3200" dirty="0"/>
          </a:p>
          <a:p>
            <a:r>
              <a:rPr lang="en-US" sz="3200" b="1" dirty="0" smtClean="0"/>
              <a:t>Output requirement: </a:t>
            </a:r>
            <a:r>
              <a:rPr lang="en-US" sz="3200" dirty="0" smtClean="0"/>
              <a:t>When backup VM takes over, its execution is </a:t>
            </a:r>
            <a:r>
              <a:rPr lang="en-US" sz="3200" b="1" dirty="0" smtClean="0"/>
              <a:t>consistent</a:t>
            </a:r>
            <a:r>
              <a:rPr lang="en-US" sz="3200" dirty="0" smtClean="0"/>
              <a:t> with </a:t>
            </a:r>
            <a:r>
              <a:rPr lang="en-US" sz="3200" b="1" dirty="0" smtClean="0"/>
              <a:t>outputs</a:t>
            </a:r>
            <a:r>
              <a:rPr lang="en-US" sz="3200" dirty="0" smtClean="0"/>
              <a:t> the primary VM has already sent</a:t>
            </a:r>
            <a:endParaRPr lang="en-US" sz="32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31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 to backup failover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4556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32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problem of inconsistency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610654" y="3327059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latin typeface="Arial" charset="0"/>
                <a:ea typeface="Arial" charset="0"/>
                <a:cs typeface="Arial" charset="0"/>
              </a:rPr>
              <a:t>Primary</a:t>
            </a:r>
            <a:endParaRPr lang="en-US" sz="2400" b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27486" y="4638471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Backup</a:t>
            </a:r>
            <a:endParaRPr lang="en-US" sz="2400" b="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8" name="Straight Connector 7"/>
          <p:cNvCxnSpPr>
            <a:stCxn id="5" idx="3"/>
          </p:cNvCxnSpPr>
          <p:nvPr/>
        </p:nvCxnSpPr>
        <p:spPr>
          <a:xfrm>
            <a:off x="2856508" y="3557892"/>
            <a:ext cx="2269567" cy="0"/>
          </a:xfrm>
          <a:prstGeom prst="line">
            <a:avLst/>
          </a:prstGeom>
          <a:ln>
            <a:solidFill>
              <a:srgbClr val="C00000"/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6" idx="3"/>
          </p:cNvCxnSpPr>
          <p:nvPr/>
        </p:nvCxnSpPr>
        <p:spPr>
          <a:xfrm flipV="1">
            <a:off x="2839677" y="4869302"/>
            <a:ext cx="4834166" cy="2"/>
          </a:xfrm>
          <a:prstGeom prst="line">
            <a:avLst/>
          </a:prstGeom>
          <a:ln>
            <a:solidFill>
              <a:srgbClr val="C00000"/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468577" y="3372153"/>
            <a:ext cx="77644" cy="371476"/>
          </a:xfrm>
          <a:prstGeom prst="rect">
            <a:avLst/>
          </a:prstGeom>
          <a:solidFill>
            <a:schemeClr val="tx1"/>
          </a:solidFill>
          <a:ln w="57150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endCxn id="11" idx="1"/>
          </p:cNvCxnSpPr>
          <p:nvPr/>
        </p:nvCxnSpPr>
        <p:spPr>
          <a:xfrm>
            <a:off x="3012821" y="3102031"/>
            <a:ext cx="455756" cy="455860"/>
          </a:xfrm>
          <a:prstGeom prst="straightConnector1">
            <a:avLst/>
          </a:prstGeom>
          <a:ln>
            <a:prstDash val="sysDash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75344" y="2647350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latin typeface="Arial" charset="0"/>
                <a:ea typeface="Arial" charset="0"/>
                <a:cs typeface="Arial" charset="0"/>
              </a:rPr>
              <a:t>Input</a:t>
            </a:r>
            <a:endParaRPr lang="en-US" sz="2400" b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4520789" y="3086957"/>
            <a:ext cx="455756" cy="459172"/>
          </a:xfrm>
          <a:prstGeom prst="straightConnector1">
            <a:avLst/>
          </a:prstGeom>
          <a:ln>
            <a:prstDash val="sysDash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4743848" y="3557891"/>
            <a:ext cx="1887" cy="1497149"/>
          </a:xfrm>
          <a:prstGeom prst="straightConnector1">
            <a:avLst/>
          </a:prstGeom>
          <a:ln w="57150">
            <a:prstDash val="sysDot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1" idx="3"/>
          </p:cNvCxnSpPr>
          <p:nvPr/>
        </p:nvCxnSpPr>
        <p:spPr>
          <a:xfrm>
            <a:off x="3546221" y="3557891"/>
            <a:ext cx="601529" cy="1311411"/>
          </a:xfrm>
          <a:prstGeom prst="straightConnector1">
            <a:avLst/>
          </a:prstGeom>
          <a:ln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443145" y="3372153"/>
            <a:ext cx="77644" cy="371476"/>
          </a:xfrm>
          <a:prstGeom prst="rect">
            <a:avLst/>
          </a:prstGeom>
          <a:solidFill>
            <a:schemeClr val="tx1"/>
          </a:solidFill>
          <a:ln w="57150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900992" y="2650216"/>
            <a:ext cx="1107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latin typeface="Arial" charset="0"/>
                <a:ea typeface="Arial" charset="0"/>
                <a:cs typeface="Arial" charset="0"/>
              </a:rPr>
              <a:t>Output</a:t>
            </a:r>
            <a:endParaRPr lang="en-US" sz="2400" b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 rot="2700000">
            <a:off x="4408833" y="5568543"/>
            <a:ext cx="1879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b="0" smtClean="0">
                <a:latin typeface="Arial" charset="0"/>
                <a:ea typeface="Arial" charset="0"/>
                <a:cs typeface="Arial" charset="0"/>
              </a:rPr>
              <a:t>Primary fails</a:t>
            </a:r>
            <a:endParaRPr lang="en-US" sz="2400" b="0" dirty="0" smtClean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046709" y="3371363"/>
            <a:ext cx="77644" cy="371476"/>
          </a:xfrm>
          <a:prstGeom prst="rect">
            <a:avLst/>
          </a:prstGeom>
          <a:solidFill>
            <a:schemeClr val="tx1"/>
          </a:solidFill>
          <a:ln w="57150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/>
          <p:cNvSpPr txBox="1"/>
          <p:nvPr/>
        </p:nvSpPr>
        <p:spPr>
          <a:xfrm rot="18900000">
            <a:off x="3780021" y="2645159"/>
            <a:ext cx="12105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solidFill>
                  <a:srgbClr val="FF0000"/>
                </a:solidFill>
                <a:latin typeface="Arial" charset="0"/>
                <a:ea typeface="Arial" charset="0"/>
                <a:cs typeface="Arial" charset="0"/>
              </a:rPr>
              <a:t>Event?</a:t>
            </a:r>
            <a:endParaRPr lang="en-US" sz="2400" dirty="0">
              <a:solidFill>
                <a:srgbClr val="FF0000"/>
              </a:solidFill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12" name="Cross 11"/>
          <p:cNvSpPr/>
          <p:nvPr/>
        </p:nvSpPr>
        <p:spPr>
          <a:xfrm rot="2700000">
            <a:off x="4646588" y="3444024"/>
            <a:ext cx="244127" cy="244127"/>
          </a:xfrm>
          <a:prstGeom prst="plus">
            <a:avLst>
              <a:gd name="adj" fmla="val 31504"/>
            </a:avLst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122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" y="1447800"/>
            <a:ext cx="8763000" cy="1026184"/>
          </a:xfrm>
        </p:spPr>
        <p:txBody>
          <a:bodyPr/>
          <a:lstStyle/>
          <a:p>
            <a:r>
              <a:rPr lang="en-US" dirty="0" smtClean="0"/>
              <a:t>Primary </a:t>
            </a:r>
            <a:r>
              <a:rPr lang="en-US" b="1" dirty="0" smtClean="0"/>
              <a:t>logs each output </a:t>
            </a:r>
            <a:r>
              <a:rPr lang="en-US" dirty="0" smtClean="0"/>
              <a:t>operation</a:t>
            </a:r>
            <a:endParaRPr lang="en-US" b="1" dirty="0" smtClean="0"/>
          </a:p>
          <a:p>
            <a:pPr lvl="1"/>
            <a:r>
              <a:rPr lang="en-US" b="1" dirty="0" smtClean="0"/>
              <a:t>Delays</a:t>
            </a:r>
            <a:r>
              <a:rPr lang="en-US" dirty="0" smtClean="0"/>
              <a:t> any output until Backup acknowledges it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33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FT protocol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595907" y="3357061"/>
            <a:ext cx="12458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latin typeface="Arial" charset="0"/>
                <a:ea typeface="Arial" charset="0"/>
                <a:cs typeface="Arial" charset="0"/>
              </a:rPr>
              <a:t>Primary</a:t>
            </a:r>
            <a:endParaRPr lang="en-US" sz="2400" b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612739" y="4668473"/>
            <a:ext cx="121219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latin typeface="Arial" charset="0"/>
                <a:ea typeface="Arial" charset="0"/>
                <a:cs typeface="Arial" charset="0"/>
              </a:rPr>
              <a:t>Backup</a:t>
            </a:r>
            <a:endParaRPr lang="en-US" sz="2400" b="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8" name="Straight Connector 7"/>
          <p:cNvCxnSpPr>
            <a:stCxn id="5" idx="3"/>
          </p:cNvCxnSpPr>
          <p:nvPr/>
        </p:nvCxnSpPr>
        <p:spPr>
          <a:xfrm>
            <a:off x="2841761" y="3587894"/>
            <a:ext cx="3637867" cy="0"/>
          </a:xfrm>
          <a:prstGeom prst="line">
            <a:avLst/>
          </a:prstGeom>
          <a:ln>
            <a:solidFill>
              <a:srgbClr val="C00000"/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9" name="Straight Connector 8"/>
          <p:cNvCxnSpPr>
            <a:stCxn id="6" idx="3"/>
          </p:cNvCxnSpPr>
          <p:nvPr/>
        </p:nvCxnSpPr>
        <p:spPr>
          <a:xfrm flipV="1">
            <a:off x="2824930" y="4899304"/>
            <a:ext cx="4834166" cy="2"/>
          </a:xfrm>
          <a:prstGeom prst="line">
            <a:avLst/>
          </a:prstGeom>
          <a:ln>
            <a:solidFill>
              <a:srgbClr val="C00000"/>
            </a:solidFill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/>
          <p:nvPr/>
        </p:nvSpPr>
        <p:spPr>
          <a:xfrm>
            <a:off x="3453830" y="3402155"/>
            <a:ext cx="77644" cy="371476"/>
          </a:xfrm>
          <a:prstGeom prst="rect">
            <a:avLst/>
          </a:prstGeom>
          <a:solidFill>
            <a:schemeClr val="tx1"/>
          </a:solidFill>
          <a:ln w="57150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Arrow Connector 12"/>
          <p:cNvCxnSpPr>
            <a:endCxn id="11" idx="1"/>
          </p:cNvCxnSpPr>
          <p:nvPr/>
        </p:nvCxnSpPr>
        <p:spPr>
          <a:xfrm>
            <a:off x="2998074" y="3132033"/>
            <a:ext cx="455756" cy="455860"/>
          </a:xfrm>
          <a:prstGeom prst="straightConnector1">
            <a:avLst/>
          </a:prstGeom>
          <a:ln>
            <a:prstDash val="sysDash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60597" y="2677352"/>
            <a:ext cx="8691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latin typeface="Arial" charset="0"/>
                <a:ea typeface="Arial" charset="0"/>
                <a:cs typeface="Arial" charset="0"/>
              </a:rPr>
              <a:t>Input</a:t>
            </a:r>
            <a:endParaRPr lang="en-US" sz="2400" b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5706688" y="3117261"/>
            <a:ext cx="455756" cy="459172"/>
          </a:xfrm>
          <a:prstGeom prst="straightConnector1">
            <a:avLst/>
          </a:prstGeom>
          <a:ln>
            <a:prstDash val="sysDash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V="1">
            <a:off x="6080801" y="3576433"/>
            <a:ext cx="1887" cy="1497149"/>
          </a:xfrm>
          <a:prstGeom prst="straightConnector1">
            <a:avLst/>
          </a:prstGeom>
          <a:ln w="57150">
            <a:prstDash val="sysDot"/>
            <a:headEnd type="none" w="med" len="med"/>
            <a:tailEnd type="none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1" idx="3"/>
          </p:cNvCxnSpPr>
          <p:nvPr/>
        </p:nvCxnSpPr>
        <p:spPr>
          <a:xfrm>
            <a:off x="3531474" y="3587893"/>
            <a:ext cx="601529" cy="1311411"/>
          </a:xfrm>
          <a:prstGeom prst="straightConnector1">
            <a:avLst/>
          </a:prstGeom>
          <a:ln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4428398" y="3402155"/>
            <a:ext cx="77644" cy="371476"/>
          </a:xfrm>
          <a:prstGeom prst="rect">
            <a:avLst/>
          </a:prstGeom>
          <a:solidFill>
            <a:schemeClr val="tx1"/>
          </a:solidFill>
          <a:ln w="57150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 rot="18900000">
            <a:off x="4278938" y="2747895"/>
            <a:ext cx="11079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latin typeface="Arial" charset="0"/>
                <a:ea typeface="Arial" charset="0"/>
                <a:cs typeface="Arial" charset="0"/>
              </a:rPr>
              <a:t>Output</a:t>
            </a:r>
            <a:endParaRPr lang="en-US" sz="2400" b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 rot="18900000">
            <a:off x="5854161" y="2642261"/>
            <a:ext cx="187904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sz="2400" b="0" smtClean="0">
                <a:latin typeface="Arial" charset="0"/>
                <a:ea typeface="Arial" charset="0"/>
                <a:cs typeface="Arial" charset="0"/>
              </a:rPr>
              <a:t>Primary fails</a:t>
            </a:r>
            <a:endParaRPr lang="en-US" sz="2400" b="0" dirty="0" smtClean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6962173" y="4890791"/>
            <a:ext cx="457200" cy="457200"/>
          </a:xfrm>
          <a:prstGeom prst="straightConnector1">
            <a:avLst/>
          </a:prstGeom>
          <a:ln>
            <a:prstDash val="sysDash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6884529" y="4716815"/>
            <a:ext cx="77644" cy="371476"/>
          </a:xfrm>
          <a:prstGeom prst="rect">
            <a:avLst/>
          </a:prstGeom>
          <a:solidFill>
            <a:schemeClr val="tx1"/>
          </a:solidFill>
          <a:ln w="57150">
            <a:noFill/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/>
          <p:cNvSpPr txBox="1"/>
          <p:nvPr/>
        </p:nvSpPr>
        <p:spPr>
          <a:xfrm>
            <a:off x="6162444" y="5338605"/>
            <a:ext cx="2478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latin typeface="Arial" charset="0"/>
                <a:ea typeface="Arial" charset="0"/>
                <a:cs typeface="Arial" charset="0"/>
              </a:rPr>
              <a:t>Duplicate output</a:t>
            </a:r>
            <a:endParaRPr lang="en-US" sz="2400" b="0" dirty="0">
              <a:latin typeface="Arial" charset="0"/>
              <a:ea typeface="Arial" charset="0"/>
              <a:cs typeface="Arial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4501716" y="3576921"/>
            <a:ext cx="601529" cy="1311411"/>
          </a:xfrm>
          <a:prstGeom prst="straightConnector1">
            <a:avLst/>
          </a:prstGeom>
          <a:ln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 flipV="1">
            <a:off x="5122318" y="3576433"/>
            <a:ext cx="598144" cy="1302019"/>
          </a:xfrm>
          <a:prstGeom prst="straightConnector1">
            <a:avLst/>
          </a:prstGeom>
          <a:ln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744983" y="5861600"/>
            <a:ext cx="7577834" cy="68062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ash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0" dirty="0" smtClean="0">
                <a:solidFill>
                  <a:schemeClr val="tx1"/>
                </a:solidFill>
              </a:rPr>
              <a:t>Can restart execution at an output event</a:t>
            </a:r>
            <a:endParaRPr lang="en-US" sz="3200" b="0" dirty="0">
              <a:solidFill>
                <a:schemeClr val="tx1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 rot="17749395">
            <a:off x="4910031" y="3886922"/>
            <a:ext cx="6639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latin typeface="Arial" charset="0"/>
                <a:ea typeface="Arial" charset="0"/>
                <a:cs typeface="Arial" charset="0"/>
              </a:rPr>
              <a:t>ack</a:t>
            </a:r>
            <a:endParaRPr lang="en-US" sz="2400" b="0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25" name="Cross 24"/>
          <p:cNvSpPr/>
          <p:nvPr/>
        </p:nvSpPr>
        <p:spPr>
          <a:xfrm rot="2700000">
            <a:off x="5961996" y="3464234"/>
            <a:ext cx="244127" cy="244127"/>
          </a:xfrm>
          <a:prstGeom prst="plus">
            <a:avLst>
              <a:gd name="adj" fmla="val 31504"/>
            </a:avLst>
          </a:prstGeom>
          <a:solidFill>
            <a:srgbClr val="FF0000"/>
          </a:solidFill>
          <a:ln w="28575">
            <a:solidFill>
              <a:schemeClr val="tx1"/>
            </a:solidFill>
            <a:prstDash val="solid"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4043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Making the backup an exact replica of primary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Making the system </a:t>
            </a:r>
            <a:r>
              <a:rPr lang="en-US" sz="28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behave like </a:t>
            </a:r>
            <a:r>
              <a:rPr lang="en-US" sz="28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a single server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 smtClean="0"/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b="1" dirty="0" smtClean="0"/>
              <a:t>Avoiding two primaries (Split Brain)</a:t>
            </a:r>
          </a:p>
          <a:p>
            <a:pPr marL="914400" lvl="1" indent="-514350"/>
            <a:r>
              <a:rPr lang="en-US" sz="2800" dirty="0" smtClean="0"/>
              <a:t>Logging channel may </a:t>
            </a:r>
            <a:r>
              <a:rPr lang="en-US" sz="2800" b="1" dirty="0" smtClean="0">
                <a:solidFill>
                  <a:srgbClr val="FF0000"/>
                </a:solidFill>
              </a:rPr>
              <a:t>break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34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VM-FT: 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2113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dirty="0" smtClean="0"/>
              <a:t>Primary and backup each run UDP heartbeats, monitor logging traffic from their peer</a:t>
            </a:r>
          </a:p>
          <a:p>
            <a:endParaRPr lang="en-US" sz="3200" dirty="0" smtClean="0"/>
          </a:p>
          <a:p>
            <a:endParaRPr lang="en-US" sz="3200" dirty="0"/>
          </a:p>
          <a:p>
            <a:r>
              <a:rPr lang="en-US" sz="3200" dirty="0" smtClean="0"/>
              <a:t>Before “going live” (backup) or finding new backup (primary), execute an </a:t>
            </a:r>
            <a:r>
              <a:rPr lang="en-US" sz="3200" b="1" dirty="0" smtClean="0"/>
              <a:t>atomic test-and-set </a:t>
            </a:r>
            <a:r>
              <a:rPr lang="en-US" sz="3200" dirty="0" smtClean="0"/>
              <a:t>on a variable in shared storage</a:t>
            </a:r>
          </a:p>
          <a:p>
            <a:endParaRPr lang="en-US" sz="3200" dirty="0" smtClean="0"/>
          </a:p>
          <a:p>
            <a:endParaRPr lang="en-US" sz="3200" dirty="0"/>
          </a:p>
          <a:p>
            <a:r>
              <a:rPr lang="en-US" sz="3200" dirty="0" smtClean="0"/>
              <a:t>If the replica finds variable already set, it </a:t>
            </a:r>
            <a:r>
              <a:rPr lang="en-US" sz="3200" b="1" dirty="0" smtClean="0"/>
              <a:t>aborts</a:t>
            </a:r>
            <a:endParaRPr lang="en-US" sz="3200" b="1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Detecting and responding to failures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2039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spc="-100" dirty="0" smtClean="0"/>
              <a:t>Challenging application of primary-backup replication</a:t>
            </a:r>
          </a:p>
          <a:p>
            <a:endParaRPr lang="en-US" sz="3200" spc="-100" dirty="0"/>
          </a:p>
          <a:p>
            <a:r>
              <a:rPr lang="en-US" sz="3200" spc="-100" dirty="0" smtClean="0"/>
              <a:t>Design for correctness and consistency of replicated VM outputs despite failures</a:t>
            </a:r>
            <a:endParaRPr lang="en-US" sz="3200" spc="-100" dirty="0"/>
          </a:p>
          <a:p>
            <a:endParaRPr lang="en-US" sz="3200" spc="-100" dirty="0" smtClean="0"/>
          </a:p>
          <a:p>
            <a:r>
              <a:rPr lang="en-US" sz="3200" spc="-100" dirty="0" smtClean="0"/>
              <a:t>Performance results show generally </a:t>
            </a:r>
            <a:r>
              <a:rPr lang="en-US" sz="3200" b="1" spc="-100" dirty="0">
                <a:solidFill>
                  <a:schemeClr val="accent3">
                    <a:lumMod val="50000"/>
                  </a:schemeClr>
                </a:solidFill>
              </a:rPr>
              <a:t>high performance, low logging bandwidth </a:t>
            </a:r>
            <a:r>
              <a:rPr lang="en-US" sz="3200" b="1" spc="-100" dirty="0" smtClean="0">
                <a:solidFill>
                  <a:schemeClr val="accent3">
                    <a:lumMod val="50000"/>
                  </a:schemeClr>
                </a:solidFill>
              </a:rPr>
              <a:t>overhead</a:t>
            </a:r>
            <a:endParaRPr lang="en-US" sz="3200" b="1" spc="-100" dirty="0">
              <a:solidFill>
                <a:schemeClr val="accent3">
                  <a:lumMod val="50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36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VM-FT: Conclusion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912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4000" b="1" dirty="0" smtClean="0"/>
              <a:t>Sunday topic</a:t>
            </a:r>
            <a:r>
              <a:rPr lang="en-US" sz="4000" b="1" dirty="0" smtClean="0"/>
              <a:t>:</a:t>
            </a:r>
          </a:p>
          <a:p>
            <a:pPr marL="0" indent="0" algn="ctr">
              <a:buNone/>
            </a:pPr>
            <a:r>
              <a:rPr lang="en-US" sz="4000" dirty="0" smtClean="0">
                <a:solidFill>
                  <a:schemeClr val="accent6">
                    <a:lumMod val="75000"/>
                  </a:schemeClr>
                </a:solidFill>
              </a:rPr>
              <a:t>Two-Phase Commit</a:t>
            </a:r>
            <a:endParaRPr lang="en-US" sz="40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0379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b="1" dirty="0" smtClean="0"/>
              <a:t>Introduction to Primary-Backup replication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 smtClean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pPr marL="514350" indent="-514350">
              <a:buFont typeface="+mj-lt"/>
              <a:buAutoNum type="arabicPeriod"/>
            </a:pPr>
            <a:r>
              <a:rPr lang="en-US" sz="3200" dirty="0" smtClean="0"/>
              <a:t>Case study: VMWare’s fault-tolerant virtual machine</a:t>
            </a:r>
          </a:p>
          <a:p>
            <a:pPr marL="514350" indent="-514350">
              <a:buFont typeface="+mj-lt"/>
              <a:buAutoNum type="arabicPeriod"/>
            </a:pPr>
            <a:endParaRPr lang="en-US" sz="3200" dirty="0" smtClean="0"/>
          </a:p>
          <a:p>
            <a:pPr marL="514350" indent="-514350">
              <a:buFont typeface="+mj-lt"/>
              <a:buAutoNum type="arabicPeriod"/>
            </a:pPr>
            <a:endParaRPr lang="en-US" sz="3200" dirty="0"/>
          </a:p>
          <a:p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Upcoming</a:t>
            </a:r>
            <a:r>
              <a:rPr lang="en-US" sz="32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– 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Two-phase commit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and </a:t>
            </a:r>
            <a:r>
              <a:rPr lang="en-US" sz="3200" b="1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Distributed Consensus </a:t>
            </a:r>
            <a:r>
              <a:rPr lang="en-US" sz="3200" dirty="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t>protocols</a:t>
            </a:r>
            <a:endParaRPr lang="en-US" sz="32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endParaRPr lang="en-US" sz="3200" dirty="0" smtClean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3018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3200" b="1" dirty="0"/>
              <a:t>Mechanism:</a:t>
            </a:r>
            <a:r>
              <a:rPr lang="en-US" sz="3200" dirty="0"/>
              <a:t> Replicate and separate </a:t>
            </a:r>
            <a:r>
              <a:rPr lang="en-US" sz="3200" dirty="0" smtClean="0"/>
              <a:t>servers</a:t>
            </a:r>
            <a:endParaRPr lang="en-US" sz="3200" dirty="0"/>
          </a:p>
          <a:p>
            <a:endParaRPr lang="en-US" sz="3200" b="1" dirty="0" smtClean="0"/>
          </a:p>
          <a:p>
            <a:endParaRPr lang="en-US" sz="3200" b="1" dirty="0" smtClean="0"/>
          </a:p>
          <a:p>
            <a:r>
              <a:rPr lang="en-US" sz="3200" b="1" dirty="0" smtClean="0"/>
              <a:t>Goal #1: </a:t>
            </a:r>
            <a:r>
              <a:rPr lang="en-US" sz="3200" dirty="0" smtClean="0"/>
              <a:t>Provide a highly reliable service</a:t>
            </a:r>
          </a:p>
          <a:p>
            <a:pPr lvl="1"/>
            <a:r>
              <a:rPr lang="en-US" sz="3200" dirty="0" smtClean="0"/>
              <a:t>Despite some server and network failures</a:t>
            </a:r>
          </a:p>
          <a:p>
            <a:pPr lvl="2"/>
            <a:r>
              <a:rPr lang="en-US" sz="3200" b="1" dirty="0" smtClean="0">
                <a:solidFill>
                  <a:schemeClr val="accent3">
                    <a:lumMod val="50000"/>
                  </a:schemeClr>
                </a:solidFill>
              </a:rPr>
              <a:t>Continue operation </a:t>
            </a:r>
            <a:r>
              <a:rPr lang="en-US" sz="3200" dirty="0" smtClean="0"/>
              <a:t>after failure</a:t>
            </a:r>
          </a:p>
          <a:p>
            <a:endParaRPr lang="en-US" sz="3200" dirty="0"/>
          </a:p>
          <a:p>
            <a:r>
              <a:rPr lang="en-US" sz="3200" b="1" dirty="0" smtClean="0"/>
              <a:t>Goal #2: </a:t>
            </a:r>
            <a:r>
              <a:rPr lang="en-US" sz="3200" dirty="0" smtClean="0"/>
              <a:t>Servers should behave just like a single, more reliable server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Primary-Backup: Goals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622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2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b="1" dirty="0" smtClean="0"/>
              <a:t>Any server </a:t>
            </a:r>
            <a:r>
              <a:rPr lang="en-US" sz="2800" dirty="0" smtClean="0"/>
              <a:t>is essentially a </a:t>
            </a:r>
            <a:r>
              <a:rPr lang="en-US" sz="2800" b="1" i="1" dirty="0" smtClean="0">
                <a:solidFill>
                  <a:srgbClr val="E46C0A"/>
                </a:solidFill>
              </a:rPr>
              <a:t>state machine</a:t>
            </a:r>
          </a:p>
          <a:p>
            <a:pPr lvl="1"/>
            <a:r>
              <a:rPr lang="en-US" sz="2800" dirty="0" smtClean="0"/>
              <a:t>Set of (key, value) pairs is </a:t>
            </a:r>
            <a:r>
              <a:rPr lang="en-US" sz="2800" b="1" dirty="0" smtClean="0">
                <a:solidFill>
                  <a:srgbClr val="E46C0A"/>
                </a:solidFill>
              </a:rPr>
              <a:t>state</a:t>
            </a:r>
          </a:p>
          <a:p>
            <a:pPr lvl="1"/>
            <a:r>
              <a:rPr lang="en-US" sz="2800" dirty="0" smtClean="0"/>
              <a:t>Operations </a:t>
            </a:r>
            <a:r>
              <a:rPr lang="en-US" sz="2800" b="1" dirty="0" smtClean="0"/>
              <a:t>transition</a:t>
            </a:r>
            <a:r>
              <a:rPr lang="en-US" sz="2800" dirty="0" smtClean="0"/>
              <a:t> between states</a:t>
            </a:r>
          </a:p>
          <a:p>
            <a:endParaRPr lang="en-US" sz="2800" dirty="0" smtClean="0"/>
          </a:p>
          <a:p>
            <a:r>
              <a:rPr lang="en-US" sz="2800" spc="-150" dirty="0" smtClean="0"/>
              <a:t>Need an op to be executed on all replicas, or none at all</a:t>
            </a:r>
          </a:p>
          <a:p>
            <a:pPr lvl="1"/>
            <a:r>
              <a:rPr lang="en-US" sz="2800" i="1" dirty="0" smtClean="0"/>
              <a:t>i.e.,</a:t>
            </a:r>
            <a:r>
              <a:rPr lang="en-US" sz="2800" dirty="0" smtClean="0"/>
              <a:t> we need </a:t>
            </a:r>
            <a:r>
              <a:rPr lang="en-US" sz="2800" b="1" dirty="0" smtClean="0"/>
              <a:t>distributed</a:t>
            </a:r>
            <a:r>
              <a:rPr lang="en-US" sz="2800" dirty="0" smtClean="0"/>
              <a:t> </a:t>
            </a:r>
            <a:r>
              <a:rPr lang="en-US" sz="2800" b="1" dirty="0" smtClean="0">
                <a:solidFill>
                  <a:schemeClr val="accent6">
                    <a:lumMod val="75000"/>
                  </a:schemeClr>
                </a:solidFill>
              </a:rPr>
              <a:t>all-or-nothing atomicity</a:t>
            </a:r>
          </a:p>
          <a:p>
            <a:pPr lvl="1"/>
            <a:r>
              <a:rPr lang="en-US" sz="2800" dirty="0" smtClean="0"/>
              <a:t>If op is deterministic, replicas will end in same state</a:t>
            </a:r>
          </a:p>
          <a:p>
            <a:endParaRPr lang="en-US" sz="2800" dirty="0"/>
          </a:p>
          <a:p>
            <a:r>
              <a:rPr lang="en-US" sz="2800" b="1" dirty="0" smtClean="0"/>
              <a:t>Key assumption: </a:t>
            </a:r>
            <a:r>
              <a:rPr lang="en-US" sz="2800" dirty="0" smtClean="0"/>
              <a:t>Operations are deterministic</a:t>
            </a:r>
          </a:p>
          <a:p>
            <a:pPr lvl="1"/>
            <a:r>
              <a:rPr lang="en-US" sz="2800" dirty="0" smtClean="0"/>
              <a:t>We will relax this assumption later today</a:t>
            </a:r>
          </a:p>
          <a:p>
            <a:endParaRPr lang="en-US" sz="2800" dirty="0"/>
          </a:p>
        </p:txBody>
      </p:sp>
      <p:sp>
        <p:nvSpPr>
          <p:cNvPr id="4392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State machine </a:t>
            </a:r>
            <a:r>
              <a:rPr lang="en-US" dirty="0"/>
              <a:t>r</a:t>
            </a:r>
            <a:r>
              <a:rPr lang="en-US" dirty="0" smtClean="0"/>
              <a:t>eplication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23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1447800"/>
            <a:ext cx="8763000" cy="3270504"/>
          </a:xfrm>
        </p:spPr>
        <p:txBody>
          <a:bodyPr>
            <a:normAutofit/>
          </a:bodyPr>
          <a:lstStyle/>
          <a:p>
            <a:r>
              <a:rPr lang="en-US" sz="3200" spc="-100" dirty="0" smtClean="0"/>
              <a:t>Nominate one server the </a:t>
            </a:r>
            <a:r>
              <a:rPr lang="en-US" sz="3200" b="1" i="1" spc="-100" dirty="0" smtClean="0">
                <a:solidFill>
                  <a:srgbClr val="E46C0A"/>
                </a:solidFill>
              </a:rPr>
              <a:t>primary,</a:t>
            </a:r>
            <a:r>
              <a:rPr lang="en-US" sz="3200" spc="-100" dirty="0" smtClean="0"/>
              <a:t> call the other the </a:t>
            </a:r>
            <a:r>
              <a:rPr lang="en-US" sz="3200" b="1" i="1" spc="-100" dirty="0" smtClean="0">
                <a:solidFill>
                  <a:srgbClr val="E46C0A"/>
                </a:solidFill>
              </a:rPr>
              <a:t>backup</a:t>
            </a:r>
            <a:endParaRPr lang="en-US" sz="3200" spc="-100" dirty="0" smtClean="0"/>
          </a:p>
          <a:p>
            <a:pPr lvl="1"/>
            <a:r>
              <a:rPr lang="en-US" sz="3200" dirty="0" smtClean="0"/>
              <a:t>Clients send all operations (get, put) to current primary</a:t>
            </a:r>
          </a:p>
          <a:p>
            <a:pPr marL="746125" lvl="1" indent="-282575"/>
            <a:r>
              <a:rPr lang="en-US" sz="3200" dirty="0" smtClean="0"/>
              <a:t>The primary </a:t>
            </a:r>
            <a:r>
              <a:rPr lang="en-US" sz="3200" b="1" dirty="0" smtClean="0"/>
              <a:t>orders</a:t>
            </a:r>
            <a:r>
              <a:rPr lang="en-US" sz="3200" dirty="0" smtClean="0"/>
              <a:t> clients’ operations</a:t>
            </a:r>
          </a:p>
          <a:p>
            <a:pPr marL="746125" lvl="1" indent="-282575"/>
            <a:endParaRPr lang="en-US" sz="3200" dirty="0"/>
          </a:p>
          <a:p>
            <a:r>
              <a:rPr lang="en-US" sz="3200" dirty="0" smtClean="0"/>
              <a:t>Should be </a:t>
            </a:r>
            <a:r>
              <a:rPr lang="en-US" sz="3200" dirty="0"/>
              <a:t>only </a:t>
            </a:r>
            <a:r>
              <a:rPr lang="en-US" sz="3200" b="1" dirty="0"/>
              <a:t>one primary at a time</a:t>
            </a:r>
          </a:p>
          <a:p>
            <a:pPr marL="346075" indent="-282575"/>
            <a:endParaRPr lang="en-US" sz="3200" dirty="0" smtClean="0"/>
          </a:p>
          <a:p>
            <a:endParaRPr lang="en-US" sz="3200" dirty="0" smtClean="0"/>
          </a:p>
        </p:txBody>
      </p:sp>
      <p:sp>
        <p:nvSpPr>
          <p:cNvPr id="440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Primary-Backup (P-B) approach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370332" y="4946904"/>
            <a:ext cx="8403336" cy="107721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38100">
            <a:solidFill>
              <a:schemeClr val="tx1"/>
            </a:solidFill>
            <a:prstDash val="sysDash"/>
          </a:ln>
        </p:spPr>
        <p:txBody>
          <a:bodyPr wrap="square">
            <a:spAutoFit/>
          </a:bodyPr>
          <a:lstStyle/>
          <a:p>
            <a:r>
              <a:rPr lang="en-US" sz="3200" b="0" dirty="0">
                <a:latin typeface="+mn-lt"/>
              </a:rPr>
              <a:t>Need to keep clients, primary, and backup in </a:t>
            </a:r>
            <a:r>
              <a:rPr lang="en-US" sz="3200" b="0" dirty="0" smtClean="0">
                <a:latin typeface="+mn-lt"/>
              </a:rPr>
              <a:t>sync: </a:t>
            </a:r>
            <a:r>
              <a:rPr lang="en-US" sz="3200" dirty="0" smtClean="0">
                <a:latin typeface="+mn-lt"/>
              </a:rPr>
              <a:t>who </a:t>
            </a:r>
            <a:r>
              <a:rPr lang="en-US" sz="3200" dirty="0">
                <a:latin typeface="+mn-lt"/>
              </a:rPr>
              <a:t>is primary </a:t>
            </a:r>
            <a:r>
              <a:rPr lang="en-US" sz="3200" b="0" dirty="0">
                <a:latin typeface="+mn-lt"/>
              </a:rPr>
              <a:t>and </a:t>
            </a:r>
            <a:r>
              <a:rPr lang="en-US" sz="3200" dirty="0">
                <a:latin typeface="+mn-lt"/>
              </a:rPr>
              <a:t>who is backup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Network and server </a:t>
            </a:r>
            <a:r>
              <a:rPr lang="en-US" sz="3200" b="1" dirty="0" smtClean="0">
                <a:solidFill>
                  <a:srgbClr val="FF0000"/>
                </a:solidFill>
              </a:rPr>
              <a:t>failures</a:t>
            </a:r>
            <a:endParaRPr lang="en-US" sz="3200" dirty="0" smtClean="0"/>
          </a:p>
          <a:p>
            <a:endParaRPr lang="en-US" sz="3200" dirty="0" smtClean="0"/>
          </a:p>
          <a:p>
            <a:endParaRPr lang="en-US" sz="3200" dirty="0"/>
          </a:p>
          <a:p>
            <a:r>
              <a:rPr lang="en-US" sz="3200" dirty="0" smtClean="0"/>
              <a:t>Network </a:t>
            </a:r>
            <a:r>
              <a:rPr lang="en-US" sz="3200" b="1" dirty="0" smtClean="0">
                <a:solidFill>
                  <a:srgbClr val="FF0000"/>
                </a:solidFill>
              </a:rPr>
              <a:t>partitions</a:t>
            </a:r>
          </a:p>
          <a:p>
            <a:pPr lvl="1"/>
            <a:r>
              <a:rPr lang="en-US" sz="3200" dirty="0" smtClean="0"/>
              <a:t>Within each network partition, near-perfect communication between servers</a:t>
            </a:r>
          </a:p>
          <a:p>
            <a:pPr lvl="1"/>
            <a:endParaRPr lang="en-US" sz="3200" dirty="0"/>
          </a:p>
          <a:p>
            <a:pPr lvl="1"/>
            <a:r>
              <a:rPr lang="en-US" sz="3200" dirty="0" smtClean="0"/>
              <a:t>Between network partitions, </a:t>
            </a:r>
            <a:r>
              <a:rPr lang="en-US" sz="3200" b="1" dirty="0" smtClean="0">
                <a:solidFill>
                  <a:srgbClr val="FF0000"/>
                </a:solidFill>
              </a:rPr>
              <a:t>no communication between servers</a:t>
            </a:r>
            <a:endParaRPr lang="en-US" sz="3200" b="1" dirty="0">
              <a:solidFill>
                <a:srgbClr val="FF0000"/>
              </a:solidFill>
            </a:endParaRPr>
          </a:p>
          <a:p>
            <a:endParaRPr lang="en-US" sz="3200" dirty="0" smtClean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493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23" name="Rectangle 3"/>
          <p:cNvSpPr>
            <a:spLocks noGrp="1" noChangeArrowheads="1"/>
          </p:cNvSpPr>
          <p:nvPr>
            <p:ph idx="1"/>
          </p:nvPr>
        </p:nvSpPr>
        <p:spPr>
          <a:xfrm>
            <a:off x="152400" y="3613900"/>
            <a:ext cx="8763000" cy="293930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Primary logs the operation locally</a:t>
            </a:r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Primary sends operation to backup and waits for </a:t>
            </a:r>
            <a:r>
              <a:rPr lang="en-US" dirty="0" err="1" smtClean="0"/>
              <a:t>ack</a:t>
            </a:r>
            <a:endParaRPr lang="en-US" dirty="0" smtClean="0"/>
          </a:p>
          <a:p>
            <a:pPr lvl="1"/>
            <a:r>
              <a:rPr lang="en-US" dirty="0" smtClean="0"/>
              <a:t>Backup performs or just adds it to its </a:t>
            </a:r>
            <a:r>
              <a:rPr lang="en-US" b="1" i="1" dirty="0" smtClean="0">
                <a:solidFill>
                  <a:schemeClr val="accent6">
                    <a:lumMod val="75000"/>
                  </a:schemeClr>
                </a:solidFill>
              </a:rPr>
              <a:t>log</a:t>
            </a: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endParaRPr lang="en-US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Primary performs op and</a:t>
            </a:r>
            <a:r>
              <a:rPr lang="en-US" b="1" dirty="0" smtClean="0"/>
              <a:t> </a:t>
            </a:r>
            <a:r>
              <a:rPr lang="en-US" b="1" dirty="0" err="1" smtClean="0"/>
              <a:t>acks</a:t>
            </a:r>
            <a:r>
              <a:rPr lang="en-US" b="1" dirty="0" smtClean="0"/>
              <a:t> </a:t>
            </a:r>
            <a:r>
              <a:rPr lang="en-US" dirty="0" smtClean="0"/>
              <a:t>to the client</a:t>
            </a:r>
          </a:p>
          <a:p>
            <a:pPr marL="914400" lvl="1" indent="-514350"/>
            <a:r>
              <a:rPr lang="en-US" dirty="0" smtClean="0"/>
              <a:t>After backup has applied the operation and </a:t>
            </a:r>
            <a:r>
              <a:rPr lang="en-US" dirty="0" err="1" smtClean="0"/>
              <a:t>ack’ed</a:t>
            </a:r>
            <a:endParaRPr lang="en-US" dirty="0" smtClean="0"/>
          </a:p>
        </p:txBody>
      </p:sp>
      <p:sp>
        <p:nvSpPr>
          <p:cNvPr id="44032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Primary-Backup (P-B) approach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29111C5-E04E-4942-8174-12BB645D56A6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grpSp>
        <p:nvGrpSpPr>
          <p:cNvPr id="11" name="Group 10"/>
          <p:cNvGrpSpPr/>
          <p:nvPr/>
        </p:nvGrpSpPr>
        <p:grpSpPr>
          <a:xfrm>
            <a:off x="3687843" y="2212742"/>
            <a:ext cx="1693092" cy="1188433"/>
            <a:chOff x="3276363" y="2271552"/>
            <a:chExt cx="1693092" cy="1188433"/>
          </a:xfrm>
        </p:grpSpPr>
        <p:pic>
          <p:nvPicPr>
            <p:cNvPr id="5" name="Picture 18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627609" y="2271552"/>
              <a:ext cx="990600" cy="83820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3" name="TextBox 2"/>
            <p:cNvSpPr txBox="1"/>
            <p:nvPr/>
          </p:nvSpPr>
          <p:spPr>
            <a:xfrm>
              <a:off x="3276363" y="3059875"/>
              <a:ext cx="169309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latin typeface="+mn-lt"/>
                </a:rPr>
                <a:t>S</a:t>
              </a:r>
              <a:r>
                <a:rPr lang="en-US" baseline="-25000" dirty="0" smtClean="0">
                  <a:latin typeface="+mn-lt"/>
                </a:rPr>
                <a:t>1</a:t>
              </a:r>
              <a:r>
                <a:rPr lang="en-US" dirty="0" smtClean="0">
                  <a:latin typeface="+mn-lt"/>
                </a:rPr>
                <a:t> (Primary)</a:t>
              </a:r>
              <a:endParaRPr lang="en-US" dirty="0">
                <a:latin typeface="+mn-lt"/>
              </a:endParaRPr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457075" y="1519540"/>
            <a:ext cx="1619354" cy="1238310"/>
            <a:chOff x="6045595" y="1578350"/>
            <a:chExt cx="1619354" cy="1238310"/>
          </a:xfrm>
        </p:grpSpPr>
        <p:pic>
          <p:nvPicPr>
            <p:cNvPr id="6" name="Picture 19"/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359972" y="1578350"/>
              <a:ext cx="990600" cy="8382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9" name="TextBox 8"/>
            <p:cNvSpPr txBox="1"/>
            <p:nvPr/>
          </p:nvSpPr>
          <p:spPr>
            <a:xfrm>
              <a:off x="6045595" y="2416550"/>
              <a:ext cx="16193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+mn-lt"/>
                </a:rPr>
                <a:t>S</a:t>
              </a:r>
              <a:r>
                <a:rPr lang="en-US" baseline="-25000" smtClean="0">
                  <a:latin typeface="+mn-lt"/>
                </a:rPr>
                <a:t>2</a:t>
              </a:r>
              <a:r>
                <a:rPr lang="en-US" smtClean="0">
                  <a:latin typeface="+mn-lt"/>
                </a:rPr>
                <a:t> (Backup)</a:t>
              </a:r>
              <a:endParaRPr lang="en-US" dirty="0">
                <a:latin typeface="+mn-lt"/>
              </a:endParaRPr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1058372" y="1811554"/>
            <a:ext cx="896399" cy="993951"/>
            <a:chOff x="646892" y="1870364"/>
            <a:chExt cx="896399" cy="993951"/>
          </a:xfrm>
        </p:grpSpPr>
        <p:pic>
          <p:nvPicPr>
            <p:cNvPr id="7" name="Picture 20"/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38074" y="1870364"/>
              <a:ext cx="314036" cy="593841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</p:pic>
        <p:sp>
          <p:nvSpPr>
            <p:cNvPr id="10" name="TextBox 9"/>
            <p:cNvSpPr txBox="1"/>
            <p:nvPr/>
          </p:nvSpPr>
          <p:spPr>
            <a:xfrm>
              <a:off x="646892" y="2464205"/>
              <a:ext cx="89639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mtClean="0">
                  <a:latin typeface="+mn-lt"/>
                </a:rPr>
                <a:t>Client</a:t>
              </a:r>
              <a:endParaRPr lang="en-US" dirty="0">
                <a:latin typeface="+mn-lt"/>
              </a:endParaRPr>
            </a:p>
          </p:txBody>
        </p:sp>
      </p:grpSp>
      <p:cxnSp>
        <p:nvCxnSpPr>
          <p:cNvPr id="14" name="Straight Arrow Connector 13"/>
          <p:cNvCxnSpPr/>
          <p:nvPr/>
        </p:nvCxnSpPr>
        <p:spPr>
          <a:xfrm>
            <a:off x="1663590" y="2227009"/>
            <a:ext cx="2375499" cy="523367"/>
          </a:xfrm>
          <a:prstGeom prst="curvedConnector3">
            <a:avLst>
              <a:gd name="adj1" fmla="val 50000"/>
            </a:avLst>
          </a:prstGeom>
          <a:ln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Curved Connector 15"/>
          <p:cNvCxnSpPr/>
          <p:nvPr/>
        </p:nvCxnSpPr>
        <p:spPr>
          <a:xfrm rot="10800000">
            <a:off x="1663591" y="2006874"/>
            <a:ext cx="2375499" cy="523367"/>
          </a:xfrm>
          <a:prstGeom prst="curvedConnector3">
            <a:avLst>
              <a:gd name="adj1" fmla="val 50000"/>
            </a:avLst>
          </a:prstGeom>
          <a:ln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Curved Connector 22"/>
          <p:cNvCxnSpPr/>
          <p:nvPr/>
        </p:nvCxnSpPr>
        <p:spPr>
          <a:xfrm flipV="1">
            <a:off x="5029689" y="1887838"/>
            <a:ext cx="1741763" cy="693202"/>
          </a:xfrm>
          <a:prstGeom prst="curvedConnector3">
            <a:avLst>
              <a:gd name="adj1" fmla="val 41410"/>
            </a:avLst>
          </a:prstGeom>
          <a:ln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6" name="Curved Connector 25"/>
          <p:cNvCxnSpPr/>
          <p:nvPr/>
        </p:nvCxnSpPr>
        <p:spPr>
          <a:xfrm rot="10800000" flipV="1">
            <a:off x="5029690" y="2031775"/>
            <a:ext cx="1741763" cy="693202"/>
          </a:xfrm>
          <a:prstGeom prst="curvedConnector3">
            <a:avLst>
              <a:gd name="adj1" fmla="val 45705"/>
            </a:avLst>
          </a:prstGeom>
          <a:ln>
            <a:prstDash val="solid"/>
            <a:headEnd type="none" w="med" len="med"/>
            <a:tailEnd type="arrow" w="med" len="med"/>
          </a:ln>
          <a:effectLst/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 rot="735517">
            <a:off x="2172171" y="2576274"/>
            <a:ext cx="1109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charset="0"/>
                <a:ea typeface="Arial" charset="0"/>
                <a:cs typeface="Arial" charset="0"/>
              </a:rPr>
              <a:t>p</a:t>
            </a:r>
            <a:r>
              <a:rPr lang="en-US" smtClean="0">
                <a:latin typeface="Arial" charset="0"/>
                <a:ea typeface="Arial" charset="0"/>
                <a:cs typeface="Arial" charset="0"/>
              </a:rPr>
              <a:t>ut(x,1)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 rot="20088071">
            <a:off x="5077599" y="1738439"/>
            <a:ext cx="11095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Arial" charset="0"/>
                <a:ea typeface="Arial" charset="0"/>
                <a:cs typeface="Arial" charset="0"/>
              </a:rPr>
              <a:t>p</a:t>
            </a:r>
            <a:r>
              <a:rPr lang="en-US" smtClean="0">
                <a:latin typeface="Arial" charset="0"/>
                <a:ea typeface="Arial" charset="0"/>
                <a:cs typeface="Arial" charset="0"/>
              </a:rPr>
              <a:t>ut(x,1)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 rot="20088071">
            <a:off x="5637589" y="2484215"/>
            <a:ext cx="6126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Arial" charset="0"/>
                <a:ea typeface="Arial" charset="0"/>
                <a:cs typeface="Arial" charset="0"/>
              </a:rPr>
              <a:t>ack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 rot="882873">
            <a:off x="3005263" y="2028878"/>
            <a:ext cx="61266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>
                <a:latin typeface="Arial" charset="0"/>
                <a:ea typeface="Arial" charset="0"/>
                <a:cs typeface="Arial" charset="0"/>
              </a:rPr>
              <a:t>ack</a:t>
            </a:r>
            <a:endParaRPr lang="en-US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98449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xmlns:p14="http://schemas.microsoft.com/office/powerpoint/2010/main"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7" grpId="0"/>
      <p:bldP spid="38" grpId="0"/>
    </p:bldLst>
  </p:timing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57150">
          <a:solidFill>
            <a:srgbClr val="00B050"/>
          </a:solidFill>
          <a:prstDash val="solid"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ln>
          <a:prstDash val="solid"/>
          <a:headEnd type="none" w="med" len="med"/>
          <a:tailEnd type="arrow" w="med" len="med"/>
        </a:ln>
        <a:effectLst/>
      </a:spPr>
      <a:bodyPr/>
      <a:lstStyle/>
      <a:style>
        <a:lnRef idx="3">
          <a:schemeClr val="dk1"/>
        </a:lnRef>
        <a:fillRef idx="0">
          <a:schemeClr val="dk1"/>
        </a:fillRef>
        <a:effectRef idx="2">
          <a:schemeClr val="dk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33055</TotalTime>
  <Words>2903</Words>
  <Application>Microsoft Macintosh PowerPoint</Application>
  <PresentationFormat>On-screen Show (4:3)</PresentationFormat>
  <Paragraphs>488</Paragraphs>
  <Slides>37</Slides>
  <Notes>32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45" baseType="lpstr">
      <vt:lpstr>Arial Regular</vt:lpstr>
      <vt:lpstr>Calibri</vt:lpstr>
      <vt:lpstr>Courier New</vt:lpstr>
      <vt:lpstr>ＭＳ Ｐゴシック</vt:lpstr>
      <vt:lpstr>Times New Roman</vt:lpstr>
      <vt:lpstr>Wingdings</vt:lpstr>
      <vt:lpstr>Arial</vt:lpstr>
      <vt:lpstr>1_Office Theme</vt:lpstr>
      <vt:lpstr>Primary-Backup Replication</vt:lpstr>
      <vt:lpstr>Simplified Fault Tolerance in MapReduce</vt:lpstr>
      <vt:lpstr>Limited Fault Tolerance in Totally-Ordered Multicast</vt:lpstr>
      <vt:lpstr>Plan</vt:lpstr>
      <vt:lpstr>Primary-Backup: Goals</vt:lpstr>
      <vt:lpstr>State machine replication</vt:lpstr>
      <vt:lpstr>Primary-Backup (P-B) approach</vt:lpstr>
      <vt:lpstr>Challenges</vt:lpstr>
      <vt:lpstr>Primary-Backup (P-B) approach</vt:lpstr>
      <vt:lpstr>View server</vt:lpstr>
      <vt:lpstr>Monitoring server liveness</vt:lpstr>
      <vt:lpstr>The view server decides the current view</vt:lpstr>
      <vt:lpstr>Agreeing on the current view</vt:lpstr>
      <vt:lpstr>Transitioning between views</vt:lpstr>
      <vt:lpstr>Split Brain</vt:lpstr>
      <vt:lpstr>Server S2 in the old view</vt:lpstr>
      <vt:lpstr>Server S2 in the new view</vt:lpstr>
      <vt:lpstr>State transfer via operation log</vt:lpstr>
      <vt:lpstr>State transfer via snapshot</vt:lpstr>
      <vt:lpstr>Summary of rules</vt:lpstr>
      <vt:lpstr>Primary-Backup: Summary</vt:lpstr>
      <vt:lpstr>Plan</vt:lpstr>
      <vt:lpstr>VMware vSphere Fault Tolerance (VM-FT)</vt:lpstr>
      <vt:lpstr>Overview</vt:lpstr>
      <vt:lpstr>Virtual Machine I/O</vt:lpstr>
      <vt:lpstr>Overview</vt:lpstr>
      <vt:lpstr>VM-FT: Challenges</vt:lpstr>
      <vt:lpstr>Log-based VM replication</vt:lpstr>
      <vt:lpstr>Log-based VM replication</vt:lpstr>
      <vt:lpstr>VM-FT Challenges</vt:lpstr>
      <vt:lpstr>Primary to backup failover</vt:lpstr>
      <vt:lpstr>The problem of inconsistency</vt:lpstr>
      <vt:lpstr>FT protocol</vt:lpstr>
      <vt:lpstr>VM-FT: Challenges</vt:lpstr>
      <vt:lpstr>Detecting and responding to failures</vt:lpstr>
      <vt:lpstr>VM-FT: Conclusion</vt:lpstr>
      <vt:lpstr>PowerPoint Presentation</vt:lpstr>
    </vt:vector>
  </TitlesOfParts>
  <Company>Princeton University</Company>
  <LinksUpToDate>false</LinksUpToDate>
  <SharedDoc>false</SharedDoc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Communication</dc:title>
  <dc:creator>Kai Li</dc:creator>
  <cp:lastModifiedBy>Marco Canini</cp:lastModifiedBy>
  <cp:revision>1729</cp:revision>
  <cp:lastPrinted>2016-09-28T00:08:19Z</cp:lastPrinted>
  <dcterms:created xsi:type="dcterms:W3CDTF">2013-10-08T01:49:25Z</dcterms:created>
  <dcterms:modified xsi:type="dcterms:W3CDTF">2017-10-01T07:53:42Z</dcterms:modified>
</cp:coreProperties>
</file>